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4" r:id="rId2"/>
    <p:sldId id="262" r:id="rId3"/>
    <p:sldId id="256" r:id="rId4"/>
    <p:sldId id="261" r:id="rId5"/>
    <p:sldId id="265" r:id="rId6"/>
    <p:sldId id="267" r:id="rId7"/>
    <p:sldId id="268" r:id="rId8"/>
    <p:sldId id="260" r:id="rId9"/>
    <p:sldId id="269" r:id="rId10"/>
    <p:sldId id="270" r:id="rId11"/>
    <p:sldId id="263" r:id="rId12"/>
    <p:sldId id="324" r:id="rId13"/>
    <p:sldId id="325" r:id="rId14"/>
    <p:sldId id="326" r:id="rId15"/>
    <p:sldId id="271" r:id="rId16"/>
    <p:sldId id="266" r:id="rId17"/>
    <p:sldId id="273" r:id="rId18"/>
    <p:sldId id="272" r:id="rId19"/>
    <p:sldId id="274" r:id="rId20"/>
    <p:sldId id="323" r:id="rId21"/>
    <p:sldId id="276" r:id="rId22"/>
    <p:sldId id="322" r:id="rId23"/>
    <p:sldId id="277" r:id="rId24"/>
    <p:sldId id="321" r:id="rId25"/>
    <p:sldId id="278" r:id="rId26"/>
    <p:sldId id="320" r:id="rId27"/>
    <p:sldId id="279" r:id="rId28"/>
    <p:sldId id="319" r:id="rId29"/>
    <p:sldId id="280" r:id="rId30"/>
    <p:sldId id="318" r:id="rId31"/>
    <p:sldId id="281" r:id="rId32"/>
    <p:sldId id="317" r:id="rId33"/>
    <p:sldId id="282" r:id="rId34"/>
    <p:sldId id="316" r:id="rId35"/>
    <p:sldId id="283" r:id="rId36"/>
    <p:sldId id="315" r:id="rId37"/>
    <p:sldId id="284" r:id="rId38"/>
    <p:sldId id="314" r:id="rId39"/>
    <p:sldId id="285" r:id="rId40"/>
    <p:sldId id="313" r:id="rId41"/>
    <p:sldId id="286" r:id="rId42"/>
    <p:sldId id="312" r:id="rId43"/>
    <p:sldId id="339" r:id="rId44"/>
    <p:sldId id="340" r:id="rId45"/>
    <p:sldId id="287" r:id="rId46"/>
    <p:sldId id="311" r:id="rId47"/>
    <p:sldId id="335" r:id="rId48"/>
    <p:sldId id="336" r:id="rId49"/>
    <p:sldId id="337" r:id="rId50"/>
    <p:sldId id="338" r:id="rId51"/>
    <p:sldId id="288" r:id="rId52"/>
    <p:sldId id="334" r:id="rId53"/>
    <p:sldId id="289" r:id="rId54"/>
    <p:sldId id="309" r:id="rId55"/>
    <p:sldId id="327" r:id="rId56"/>
    <p:sldId id="328" r:id="rId57"/>
    <p:sldId id="329" r:id="rId58"/>
    <p:sldId id="330" r:id="rId59"/>
    <p:sldId id="331" r:id="rId60"/>
    <p:sldId id="290" r:id="rId61"/>
    <p:sldId id="308" r:id="rId62"/>
    <p:sldId id="291" r:id="rId63"/>
    <p:sldId id="307" r:id="rId64"/>
    <p:sldId id="292" r:id="rId65"/>
    <p:sldId id="306" r:id="rId66"/>
    <p:sldId id="293" r:id="rId67"/>
    <p:sldId id="305" r:id="rId68"/>
    <p:sldId id="294" r:id="rId69"/>
    <p:sldId id="304" r:id="rId70"/>
    <p:sldId id="295" r:id="rId71"/>
    <p:sldId id="303" r:id="rId72"/>
    <p:sldId id="296" r:id="rId73"/>
    <p:sldId id="302" r:id="rId74"/>
    <p:sldId id="297" r:id="rId75"/>
    <p:sldId id="301" r:id="rId76"/>
    <p:sldId id="298" r:id="rId77"/>
    <p:sldId id="300" r:id="rId78"/>
    <p:sldId id="299" r:id="rId79"/>
    <p:sldId id="275" r:id="rId80"/>
  </p:sldIdLst>
  <p:sldSz cx="12192000" cy="6858000"/>
  <p:notesSz cx="6858000" cy="9144000"/>
  <p:embeddedFontLst>
    <p:embeddedFont>
      <p:font typeface="맑은 고딕" panose="020B0503020000020004" pitchFamily="50" charset="-127"/>
      <p:regular r:id="rId81"/>
      <p:bold r:id="rId82"/>
    </p:embeddedFont>
    <p:embeddedFont>
      <p:font typeface="배달의민족 한나체 Air OTF" panose="020B0600000101010101" pitchFamily="34" charset="-127"/>
      <p:regular r:id="rId83"/>
    </p:embeddedFont>
    <p:embeddedFont>
      <p:font typeface="배달의민족 한나체 Pro OTF" panose="020B0600000101010101" pitchFamily="34" charset="-127"/>
      <p:regular r:id="rId8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9" autoAdjust="0"/>
    <p:restoredTop sz="94710" autoAdjust="0"/>
  </p:normalViewPr>
  <p:slideViewPr>
    <p:cSldViewPr snapToGrid="0">
      <p:cViewPr varScale="1">
        <p:scale>
          <a:sx n="74" d="100"/>
          <a:sy n="74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462C2-154D-5CDD-2AF4-90FBEAFCE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3F63C5-D546-222D-ED30-ECCA1A602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51A01-01CA-AE40-C562-43511D8E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DCACB5-6733-797B-7161-F767E7D0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B26A4-01DD-83CD-63C0-4477E623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99A52-53C1-797C-5556-DCA935AE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B6A927-A632-05F6-472E-5E174F65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22978-58FA-8841-CD2A-35FCF5CD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46C58-C551-061E-648A-FF205D9C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2C466-921B-743C-2ACB-B5A80DA8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1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C81B6A-63EC-39B5-E12A-9A1EECCCE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937630-A090-6EA4-4D41-5E093D4D3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F1161-01A1-BDB0-3BD1-C164B99C5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A7E50B-70F6-044F-6195-491FD442E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B4AFD-1562-4369-5914-2EFC7CE5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68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8EDA4-1496-96F6-6AA4-9BFADDE4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2F23E-0C25-AE8D-8CA5-48399B595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7E40B-529E-B572-A0BB-F7DBC705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A7FD5-6D89-88CE-AFF4-87E85001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83EA9-2542-87CB-6FE9-132C0CBE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48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B6B3B-D2FF-BB9D-6287-0D48A801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9D83ED-1F01-30BC-FF12-C2A34E447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81F84-D197-8CA4-A383-E3FFEAF4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B85E0-5DDB-4E0D-6F4B-2088A6B14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64A82-1BDC-656A-D3BB-FBA8B17C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21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C30F2-A46D-1C9C-FA2F-5C5F3AE1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DCCBF-C667-0C59-B3F7-24EC74DD3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CAFE15-BD65-08DE-EDA4-3F36F2F21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EEF32C-066B-6567-727A-4A7D61AF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7A16CC-6B92-BFFD-B54E-6FBD048E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55077E-7E1F-69D2-F59B-489A4CCD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34367-FFF4-5249-D948-34A3AFE6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A9D3A-4BE5-F2A8-F143-875E4B42F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7760D5-ABC9-7C1C-F2CE-293ADD7C6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374DDF-4223-1EA0-D63C-F08DBB795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036B43-C0A1-6050-9984-6D75E51CB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E69ACA-AB6E-BB9F-E997-4B387B03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90C4A2-49C0-58B4-5BCE-26C873BC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9E559C-E951-7C45-C466-6652A20A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25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3B1E9-CEFA-B722-42A4-4AF686BF4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AD62AB-9F1A-244F-D4F1-B3398045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91BF17-16F2-E894-C439-EA6139C4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260756-E463-FA39-174F-F5F9B4C6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C5C654-7886-B927-14A6-5BD9CF02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1BA448-BFC2-991B-B851-F073E1D4B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E6E650-1511-00F0-4D05-5422C1EF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1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F98A5-C0D4-CDE8-A167-16A4DFC1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D1CBA-0561-59A9-16C5-AB0CE173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69253A-4503-B7CB-91B6-AE3872E2C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1AE477-3C01-0171-913B-FEF61679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DDEC7A-9EEA-A766-7513-502DA702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1C635E-C41D-3334-A0F3-30FB8236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0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77D44-8E2B-8D49-5932-8B316F3D1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E1AC44-93EE-2834-7D26-A85971244C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9827B7-5CF2-68D9-D747-B356DEAE0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7A749-5CFD-76AA-56FB-F51D299C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F03F2-A1EE-33F8-4F46-3FDB891A8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D653A-4CDC-4E1B-A7D9-D0522BFE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6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256903-E992-4D50-662C-B619D64B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7A11D2-58A0-ECB0-9711-FF84E29AD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6AF3B-CDED-4D2C-641B-FF107D66E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8FC5A-EFD2-462B-9DA8-F5A9E37365CE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14B5F-FDD3-EC81-8FAD-7324BE051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6FA91-177B-6AA8-6665-103E1032D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CEBCA-45AB-430C-893A-3B51689DC3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5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ko-KR" altLang="en-US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스타벅스</a:t>
            </a:r>
          </a:p>
        </p:txBody>
      </p:sp>
      <p:pic>
        <p:nvPicPr>
          <p:cNvPr id="1028" name="Picture 4" descr="스타벅스 로고 AI,PNG 다운로드 (변천사,뜻,의미)">
            <a:extLst>
              <a:ext uri="{FF2B5EF4-FFF2-40B4-BE49-F238E27FC236}">
                <a16:creationId xmlns:a16="http://schemas.microsoft.com/office/drawing/2014/main" id="{9DCD9807-D9BB-7189-B47C-E65BC224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89" y="2683330"/>
            <a:ext cx="3469822" cy="346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09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투썸플레이스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3074" name="Picture 2" descr="투썸플레이스 국내 최저가로 예약하기 ㅣ야놀자">
            <a:extLst>
              <a:ext uri="{FF2B5EF4-FFF2-40B4-BE49-F238E27FC236}">
                <a16:creationId xmlns:a16="http://schemas.microsoft.com/office/drawing/2014/main" id="{17E1D7AB-D085-1CBA-CF43-27F48F5F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7105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67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투썸플레이스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682931" y="323165"/>
            <a:ext cx="923329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56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투썸플레이스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682931" y="323165"/>
            <a:ext cx="923329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91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투썸플레이스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682931" y="323165"/>
            <a:ext cx="923329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97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투썸플레이스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682931" y="323165"/>
            <a:ext cx="923329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2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4.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이디야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31750" name="Picture 6" descr="2022 이디야커피 메뉴 가격 정리">
            <a:extLst>
              <a:ext uri="{FF2B5EF4-FFF2-40B4-BE49-F238E27FC236}">
                <a16:creationId xmlns:a16="http://schemas.microsoft.com/office/drawing/2014/main" id="{FD232722-0637-1009-86DF-C2E423B59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811" y="2141622"/>
            <a:ext cx="4716378" cy="471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93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이디야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1432588" y="323165"/>
            <a:ext cx="10483641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1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5.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컴포즈커피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30722" name="Picture 2" descr="컴포즈커피">
            <a:extLst>
              <a:ext uri="{FF2B5EF4-FFF2-40B4-BE49-F238E27FC236}">
                <a16:creationId xmlns:a16="http://schemas.microsoft.com/office/drawing/2014/main" id="{5E17769C-6F56-F4B2-8CE9-384CA8AB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5" y="3528976"/>
            <a:ext cx="11739910" cy="129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45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컴포즈커피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226074" y="323165"/>
            <a:ext cx="969015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13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6.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빽다방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3" name="Picture 4" descr="더본코리아 빽다방 커피원두 납품가 인하">
            <a:extLst>
              <a:ext uri="{FF2B5EF4-FFF2-40B4-BE49-F238E27FC236}">
                <a16:creationId xmlns:a16="http://schemas.microsoft.com/office/drawing/2014/main" id="{603930F2-6746-3CCE-9866-E26BF494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1" y="2234091"/>
            <a:ext cx="10512978" cy="437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1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스타벅스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30200"/>
            <a:ext cx="5530550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B1FEF-A7D3-2E71-0EFE-BB0AD509EE15}"/>
              </a:ext>
            </a:extLst>
          </p:cNvPr>
          <p:cNvSpPr txBox="1"/>
          <p:nvPr/>
        </p:nvSpPr>
        <p:spPr>
          <a:xfrm>
            <a:off x="7608891" y="88612"/>
            <a:ext cx="4515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스타벅스는 코어매장 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</a:t>
            </a:r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일반매장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기준 음료만 정리하였고</a:t>
            </a:r>
            <a:endParaRPr lang="en-US" altLang="ko-KR" sz="16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리저브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/ </a:t>
            </a:r>
            <a:r>
              <a:rPr lang="ko-KR" altLang="en-US" sz="16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기타특화매장</a:t>
            </a:r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메뉴는 제하였습니다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sz="16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9628F-E637-F85C-443C-473FBB7D2CC1}"/>
              </a:ext>
            </a:extLst>
          </p:cNvPr>
          <p:cNvSpPr txBox="1"/>
          <p:nvPr/>
        </p:nvSpPr>
        <p:spPr>
          <a:xfrm>
            <a:off x="892396" y="775368"/>
            <a:ext cx="17075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에스프레소 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CE8DDA-9E9C-CBEF-E35F-20AF650D20A6}"/>
              </a:ext>
            </a:extLst>
          </p:cNvPr>
          <p:cNvSpPr txBox="1"/>
          <p:nvPr/>
        </p:nvSpPr>
        <p:spPr>
          <a:xfrm>
            <a:off x="646097" y="1378731"/>
            <a:ext cx="219483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바닐라 플랫 화이트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스타벅스 </a:t>
            </a:r>
            <a:r>
              <a:rPr lang="ko-KR" altLang="en-US" dirty="0" err="1"/>
              <a:t>돌체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 </a:t>
            </a:r>
            <a:r>
              <a:rPr lang="ko-KR" altLang="en-US" dirty="0" err="1"/>
              <a:t>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 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캬라멜</a:t>
            </a:r>
            <a:r>
              <a:rPr lang="ko-KR" altLang="en-US" dirty="0"/>
              <a:t> </a:t>
            </a:r>
            <a:r>
              <a:rPr lang="ko-KR" altLang="en-US" dirty="0" err="1"/>
              <a:t>마끼아또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화이트 초콜릿 </a:t>
            </a:r>
            <a:r>
              <a:rPr lang="ko-KR" altLang="en-US" dirty="0" err="1"/>
              <a:t>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93CB07-D51A-AE12-4B03-A81DB01EA66E}"/>
              </a:ext>
            </a:extLst>
          </p:cNvPr>
          <p:cNvSpPr/>
          <p:nvPr/>
        </p:nvSpPr>
        <p:spPr>
          <a:xfrm>
            <a:off x="235858" y="709267"/>
            <a:ext cx="5364842" cy="54394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F30CCC-1044-19C3-DD3D-D43C47F0A2EF}"/>
              </a:ext>
            </a:extLst>
          </p:cNvPr>
          <p:cNvSpPr txBox="1"/>
          <p:nvPr/>
        </p:nvSpPr>
        <p:spPr>
          <a:xfrm>
            <a:off x="3553147" y="990811"/>
            <a:ext cx="1365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ICE ONLY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5B68F0-C39F-132B-C9B3-DFBC91E1BD18}"/>
              </a:ext>
            </a:extLst>
          </p:cNvPr>
          <p:cNvSpPr txBox="1"/>
          <p:nvPr/>
        </p:nvSpPr>
        <p:spPr>
          <a:xfrm>
            <a:off x="3110127" y="1544545"/>
            <a:ext cx="21130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커피 스타벅스</a:t>
            </a:r>
            <a:endParaRPr lang="en-US" altLang="ko-KR" dirty="0"/>
          </a:p>
          <a:p>
            <a:pPr algn="ctr"/>
            <a:r>
              <a:rPr lang="ko-KR" altLang="en-US" dirty="0"/>
              <a:t>더블 샷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바닐라 스타벅스</a:t>
            </a:r>
            <a:endParaRPr lang="en-US" altLang="ko-KR" dirty="0"/>
          </a:p>
          <a:p>
            <a:pPr algn="ctr"/>
            <a:r>
              <a:rPr lang="ko-KR" altLang="en-US" dirty="0"/>
              <a:t>더블 샷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헤이즐넛</a:t>
            </a:r>
            <a:r>
              <a:rPr lang="ko-KR" altLang="en-US" dirty="0"/>
              <a:t> 스타벅스</a:t>
            </a:r>
            <a:endParaRPr lang="en-US" altLang="ko-KR" dirty="0"/>
          </a:p>
          <a:p>
            <a:pPr algn="ctr"/>
            <a:r>
              <a:rPr lang="ko-KR" altLang="en-US" dirty="0"/>
              <a:t>더블 샷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5BA335-5A14-E263-3AA7-FC0C65B1977D}"/>
              </a:ext>
            </a:extLst>
          </p:cNvPr>
          <p:cNvSpPr txBox="1"/>
          <p:nvPr/>
        </p:nvSpPr>
        <p:spPr>
          <a:xfrm>
            <a:off x="3484218" y="3937616"/>
            <a:ext cx="15033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HOT ONLY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CADE0-ED01-DA36-07DB-8765722F98AB}"/>
              </a:ext>
            </a:extLst>
          </p:cNvPr>
          <p:cNvSpPr txBox="1"/>
          <p:nvPr/>
        </p:nvSpPr>
        <p:spPr>
          <a:xfrm>
            <a:off x="2994711" y="4462709"/>
            <a:ext cx="23439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에스프레소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에스프레소 </a:t>
            </a:r>
            <a:r>
              <a:rPr lang="ko-KR" altLang="en-US" dirty="0" err="1"/>
              <a:t>마키아또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에스프레소 콘 파나</a:t>
            </a:r>
            <a:endParaRPr lang="en-US" alt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DA7A90-E6CD-7803-260E-2EADD730E0B9}"/>
              </a:ext>
            </a:extLst>
          </p:cNvPr>
          <p:cNvSpPr txBox="1"/>
          <p:nvPr/>
        </p:nvSpPr>
        <p:spPr>
          <a:xfrm>
            <a:off x="9762359" y="841469"/>
            <a:ext cx="142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디카페인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F7219D-EDAB-2576-DD5E-A7A6E113349C}"/>
              </a:ext>
            </a:extLst>
          </p:cNvPr>
          <p:cNvSpPr txBox="1"/>
          <p:nvPr/>
        </p:nvSpPr>
        <p:spPr>
          <a:xfrm>
            <a:off x="9030074" y="1344039"/>
            <a:ext cx="288732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스타벅스</a:t>
            </a:r>
            <a:endParaRPr lang="en-US" altLang="ko-KR" dirty="0"/>
          </a:p>
          <a:p>
            <a:pPr algn="ctr"/>
            <a:r>
              <a:rPr lang="ko-KR" altLang="en-US" dirty="0" err="1"/>
              <a:t>돌체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캬라멜</a:t>
            </a:r>
            <a:r>
              <a:rPr lang="ko-KR" altLang="en-US" dirty="0"/>
              <a:t> </a:t>
            </a:r>
            <a:r>
              <a:rPr lang="ko-KR" altLang="en-US" dirty="0" err="1"/>
              <a:t>마키아또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카페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카페</a:t>
            </a:r>
            <a:r>
              <a:rPr lang="en-US" altLang="ko-KR" dirty="0"/>
              <a:t> </a:t>
            </a:r>
            <a:r>
              <a:rPr lang="ko-KR" altLang="en-US" dirty="0"/>
              <a:t>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½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마키아또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½</a:t>
            </a:r>
            <a:r>
              <a:rPr lang="ko-KR" altLang="en-US" dirty="0" err="1"/>
              <a:t>디카페인</a:t>
            </a:r>
            <a:r>
              <a:rPr lang="ko-KR" altLang="en-US" dirty="0"/>
              <a:t> 카페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½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r>
              <a:rPr lang="ko-KR" altLang="en-US" dirty="0"/>
              <a:t>카페 아메리카노</a:t>
            </a:r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FA0C1C-2191-BA77-DBE8-1EDB296ADA3F}"/>
              </a:ext>
            </a:extLst>
          </p:cNvPr>
          <p:cNvSpPr/>
          <p:nvPr/>
        </p:nvSpPr>
        <p:spPr>
          <a:xfrm>
            <a:off x="8968789" y="709267"/>
            <a:ext cx="3009900" cy="52307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5E20D0-73BE-F4F7-5A66-715E22EE5225}"/>
              </a:ext>
            </a:extLst>
          </p:cNvPr>
          <p:cNvSpPr txBox="1"/>
          <p:nvPr/>
        </p:nvSpPr>
        <p:spPr>
          <a:xfrm>
            <a:off x="6180003" y="775368"/>
            <a:ext cx="23920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블론드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[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산미원두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]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B31D56-636F-D669-5F7C-14BEE5186EF8}"/>
              </a:ext>
            </a:extLst>
          </p:cNvPr>
          <p:cNvSpPr txBox="1"/>
          <p:nvPr/>
        </p:nvSpPr>
        <p:spPr>
          <a:xfrm>
            <a:off x="6010939" y="1272356"/>
            <a:ext cx="27382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브라운 슈가 </a:t>
            </a:r>
            <a:r>
              <a:rPr lang="ko-KR" altLang="en-US" dirty="0" err="1"/>
              <a:t>오트</a:t>
            </a:r>
            <a:endParaRPr lang="en-US" altLang="ko-KR" dirty="0"/>
          </a:p>
          <a:p>
            <a:pPr algn="ctr"/>
            <a:r>
              <a:rPr lang="ko-KR" altLang="en-US" dirty="0" err="1"/>
              <a:t>쉐이큰</a:t>
            </a:r>
            <a:r>
              <a:rPr lang="ko-KR" altLang="en-US" dirty="0"/>
              <a:t> 에스프레소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블론드</a:t>
            </a:r>
            <a:endParaRPr lang="en-US" altLang="ko-KR" dirty="0"/>
          </a:p>
          <a:p>
            <a:pPr algn="ctr"/>
            <a:r>
              <a:rPr lang="ko-KR" altLang="en-US" dirty="0"/>
              <a:t>바닐라 더블 샷 </a:t>
            </a:r>
            <a:r>
              <a:rPr lang="ko-KR" altLang="en-US" dirty="0" err="1"/>
              <a:t>마키아토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블론드</a:t>
            </a:r>
            <a:endParaRPr lang="en-US" altLang="ko-KR" dirty="0"/>
          </a:p>
          <a:p>
            <a:pPr algn="ctr"/>
            <a:r>
              <a:rPr lang="ko-KR" altLang="en-US" dirty="0"/>
              <a:t>스타벅스 </a:t>
            </a:r>
            <a:r>
              <a:rPr lang="ko-KR" altLang="en-US" dirty="0" err="1"/>
              <a:t>돌체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블론드</a:t>
            </a:r>
            <a:endParaRPr lang="en-US" altLang="ko-KR" dirty="0"/>
          </a:p>
          <a:p>
            <a:pPr algn="ctr"/>
            <a:r>
              <a:rPr lang="ko-KR" altLang="en-US" dirty="0"/>
              <a:t>카페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블론드</a:t>
            </a:r>
            <a:endParaRPr lang="en-US" altLang="ko-KR" dirty="0"/>
          </a:p>
          <a:p>
            <a:pPr algn="ctr"/>
            <a:r>
              <a:rPr lang="ko-KR" altLang="en-US" dirty="0"/>
              <a:t>카페 아메리카노</a:t>
            </a:r>
            <a:endParaRPr lang="en-US" altLang="ko-KR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83E24D-4499-43E9-2941-2A0EDEF26F11}"/>
              </a:ext>
            </a:extLst>
          </p:cNvPr>
          <p:cNvSpPr/>
          <p:nvPr/>
        </p:nvSpPr>
        <p:spPr>
          <a:xfrm>
            <a:off x="5779882" y="709267"/>
            <a:ext cx="3009900" cy="4743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9EE6B47-26F5-1DD3-75E6-022E6F045D37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F5B3F4-0AD5-C800-6B9A-EAB12E706A11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743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375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빽다방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1506327" y="305385"/>
            <a:ext cx="10409902" cy="63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710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7.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커피빈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8674" name="Picture 2" descr="카페]커피빈 로고 jpg,png,ai : 네이버 블로그">
            <a:extLst>
              <a:ext uri="{FF2B5EF4-FFF2-40B4-BE49-F238E27FC236}">
                <a16:creationId xmlns:a16="http://schemas.microsoft.com/office/drawing/2014/main" id="{005231D1-817A-3E17-330F-12D81E78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689" y="2049379"/>
            <a:ext cx="4808621" cy="480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96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커피빈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1469457" y="305385"/>
            <a:ext cx="10446772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85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8.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파스구찌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7652" name="Picture 4" descr="카페]파스쿠찌 로고 jpg,png,ai : 네이버 블로그">
            <a:extLst>
              <a:ext uri="{FF2B5EF4-FFF2-40B4-BE49-F238E27FC236}">
                <a16:creationId xmlns:a16="http://schemas.microsoft.com/office/drawing/2014/main" id="{E4EDFD63-1923-2193-A835-35204E60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0" y="2306052"/>
            <a:ext cx="4323347" cy="43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카페 파스쿠찌 로고">
            <a:extLst>
              <a:ext uri="{FF2B5EF4-FFF2-40B4-BE49-F238E27FC236}">
                <a16:creationId xmlns:a16="http://schemas.microsoft.com/office/drawing/2014/main" id="{D5CB09A0-78EA-3B40-3D1B-81971558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445" y="3258050"/>
            <a:ext cx="76200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042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파스구찌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97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9.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할리스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6626" name="Picture 2" descr="매장 상세 : 스타필드 코엑스몰">
            <a:extLst>
              <a:ext uri="{FF2B5EF4-FFF2-40B4-BE49-F238E27FC236}">
                <a16:creationId xmlns:a16="http://schemas.microsoft.com/office/drawing/2014/main" id="{297334BE-0278-F0F7-E810-A53EEB19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84" y="0"/>
            <a:ext cx="9079832" cy="907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752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할리스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1469457" y="305385"/>
            <a:ext cx="10446772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095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10.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폴바셋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5602" name="Picture 2" descr="폴 바셋, 신규 브랜드로고 디자인 공개 &lt; 이슈 &lt; 생활경제 &lt; 기사본문 - 이코노믹리뷰">
            <a:extLst>
              <a:ext uri="{FF2B5EF4-FFF2-40B4-BE49-F238E27FC236}">
                <a16:creationId xmlns:a16="http://schemas.microsoft.com/office/drawing/2014/main" id="{9C919CE5-9B19-E74E-5C3E-6DD97C879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83" y="2378076"/>
            <a:ext cx="10417204" cy="411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053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폴바셋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1530371" y="305385"/>
            <a:ext cx="10385858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347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11.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더벤티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4578" name="Picture 2" descr="더벤티">
            <a:extLst>
              <a:ext uri="{FF2B5EF4-FFF2-40B4-BE49-F238E27FC236}">
                <a16:creationId xmlns:a16="http://schemas.microsoft.com/office/drawing/2014/main" id="{4D803BFB-3181-3BB4-FF94-92734EAB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3220471"/>
            <a:ext cx="10459452" cy="191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39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스타벅스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30200"/>
            <a:ext cx="5530550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B1FEF-A7D3-2E71-0EFE-BB0AD509EE15}"/>
              </a:ext>
            </a:extLst>
          </p:cNvPr>
          <p:cNvSpPr txBox="1"/>
          <p:nvPr/>
        </p:nvSpPr>
        <p:spPr>
          <a:xfrm>
            <a:off x="7608891" y="88612"/>
            <a:ext cx="4515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스타벅스는 코어매장 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</a:t>
            </a:r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일반매장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기준 음료만 정리하였고</a:t>
            </a:r>
            <a:endParaRPr lang="en-US" altLang="ko-KR" sz="16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리저브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/ </a:t>
            </a:r>
            <a:r>
              <a:rPr lang="ko-KR" altLang="en-US" sz="16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기타특화매장</a:t>
            </a:r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메뉴는 제하였습니다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sz="16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ADA1F-4FE8-0417-394D-E0D71038EE05}"/>
              </a:ext>
            </a:extLst>
          </p:cNvPr>
          <p:cNvSpPr txBox="1"/>
          <p:nvPr/>
        </p:nvSpPr>
        <p:spPr>
          <a:xfrm>
            <a:off x="2047638" y="852848"/>
            <a:ext cx="1430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콜드브루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E7B2D-A520-B21A-4DC2-81331F25AE4A}"/>
              </a:ext>
            </a:extLst>
          </p:cNvPr>
          <p:cNvSpPr txBox="1"/>
          <p:nvPr/>
        </p:nvSpPr>
        <p:spPr>
          <a:xfrm>
            <a:off x="1509029" y="1326093"/>
            <a:ext cx="2507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콜드 </a:t>
            </a:r>
            <a:r>
              <a:rPr lang="ko-KR" altLang="en-US" dirty="0" err="1"/>
              <a:t>브루</a:t>
            </a:r>
            <a:r>
              <a:rPr lang="ko-KR" altLang="en-US" dirty="0"/>
              <a:t> </a:t>
            </a:r>
            <a:r>
              <a:rPr lang="ko-KR" altLang="en-US" dirty="0" err="1"/>
              <a:t>오트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r>
              <a:rPr lang="ko-KR" altLang="en-US" dirty="0" err="1"/>
              <a:t>돌체</a:t>
            </a:r>
            <a:r>
              <a:rPr lang="ko-KR" altLang="en-US" dirty="0"/>
              <a:t> 콜드 </a:t>
            </a:r>
            <a:r>
              <a:rPr lang="ko-KR" altLang="en-US" dirty="0" err="1"/>
              <a:t>브루</a:t>
            </a:r>
            <a:endParaRPr lang="en-US" altLang="ko-KR" dirty="0"/>
          </a:p>
          <a:p>
            <a:pPr algn="ctr"/>
            <a:r>
              <a:rPr lang="ko-KR" altLang="en-US" dirty="0"/>
              <a:t>바닐라 크림 콜드 </a:t>
            </a:r>
            <a:r>
              <a:rPr lang="ko-KR" altLang="en-US" dirty="0" err="1"/>
              <a:t>브루</a:t>
            </a:r>
            <a:endParaRPr lang="en-US" altLang="ko-KR" dirty="0"/>
          </a:p>
          <a:p>
            <a:pPr algn="ctr"/>
            <a:r>
              <a:rPr lang="ko-KR" altLang="en-US" dirty="0"/>
              <a:t>콜드 </a:t>
            </a:r>
            <a:r>
              <a:rPr lang="ko-KR" altLang="en-US" dirty="0" err="1"/>
              <a:t>브루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1DB955-FBFC-028F-58BD-6D019EF3B08B}"/>
              </a:ext>
            </a:extLst>
          </p:cNvPr>
          <p:cNvSpPr/>
          <p:nvPr/>
        </p:nvSpPr>
        <p:spPr>
          <a:xfrm>
            <a:off x="1340300" y="786747"/>
            <a:ext cx="3009900" cy="19428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70277-0D81-079B-6967-7ECC69FF4BC4}"/>
              </a:ext>
            </a:extLst>
          </p:cNvPr>
          <p:cNvSpPr txBox="1"/>
          <p:nvPr/>
        </p:nvSpPr>
        <p:spPr>
          <a:xfrm>
            <a:off x="2047638" y="3131869"/>
            <a:ext cx="1561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리프레셔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  <a:endParaRPr lang="en-US" altLang="ko-KR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 ONLY)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2101E-FA75-87AB-EB10-C6CA53E31C0E}"/>
              </a:ext>
            </a:extLst>
          </p:cNvPr>
          <p:cNvSpPr txBox="1"/>
          <p:nvPr/>
        </p:nvSpPr>
        <p:spPr>
          <a:xfrm>
            <a:off x="1485293" y="4062314"/>
            <a:ext cx="26564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딸기 아사이 레모네이드</a:t>
            </a:r>
            <a:endParaRPr lang="en-US" altLang="ko-KR" dirty="0"/>
          </a:p>
          <a:p>
            <a:pPr algn="ctr"/>
            <a:r>
              <a:rPr lang="ko-KR" altLang="en-US" dirty="0"/>
              <a:t>스타벅스 </a:t>
            </a:r>
            <a:r>
              <a:rPr lang="ko-KR" altLang="en-US" dirty="0" err="1"/>
              <a:t>리프레셔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핑크 드링크 </a:t>
            </a:r>
            <a:r>
              <a:rPr lang="ko-KR" altLang="en-US" dirty="0" err="1"/>
              <a:t>위드</a:t>
            </a:r>
            <a:endParaRPr lang="en-US" altLang="ko-KR" dirty="0"/>
          </a:p>
          <a:p>
            <a:pPr algn="ctr"/>
            <a:r>
              <a:rPr lang="ko-KR" altLang="en-US" dirty="0"/>
              <a:t>딸기 아사이</a:t>
            </a:r>
            <a:endParaRPr lang="en-US" altLang="ko-KR" dirty="0"/>
          </a:p>
          <a:p>
            <a:pPr algn="ctr"/>
            <a:r>
              <a:rPr lang="ko-KR" altLang="en-US" dirty="0"/>
              <a:t>스타벅스 </a:t>
            </a:r>
            <a:r>
              <a:rPr lang="ko-KR" altLang="en-US" dirty="0" err="1"/>
              <a:t>리프레셔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B091359-6B71-7D27-C964-73761EF64D23}"/>
              </a:ext>
            </a:extLst>
          </p:cNvPr>
          <p:cNvSpPr/>
          <p:nvPr/>
        </p:nvSpPr>
        <p:spPr>
          <a:xfrm>
            <a:off x="1340300" y="2979756"/>
            <a:ext cx="3009900" cy="31138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0B285-13A4-A589-ACEA-63290B7905AE}"/>
              </a:ext>
            </a:extLst>
          </p:cNvPr>
          <p:cNvSpPr txBox="1"/>
          <p:nvPr/>
        </p:nvSpPr>
        <p:spPr>
          <a:xfrm>
            <a:off x="5311529" y="868436"/>
            <a:ext cx="16450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프라푸치노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26BDC-E252-BE42-CECC-64B0FFED0A87}"/>
              </a:ext>
            </a:extLst>
          </p:cNvPr>
          <p:cNvSpPr txBox="1"/>
          <p:nvPr/>
        </p:nvSpPr>
        <p:spPr>
          <a:xfrm>
            <a:off x="4638494" y="1392481"/>
            <a:ext cx="29690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더블 에스프레소 칩</a:t>
            </a:r>
            <a:endParaRPr lang="en-US" altLang="ko-KR" dirty="0"/>
          </a:p>
          <a:p>
            <a:pPr algn="ctr"/>
            <a:r>
              <a:rPr lang="ko-KR" altLang="en-US" dirty="0" err="1"/>
              <a:t>프라푸치노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제주 유기농 </a:t>
            </a:r>
            <a:r>
              <a:rPr lang="ko-KR" altLang="en-US" dirty="0" err="1"/>
              <a:t>말차로</a:t>
            </a:r>
            <a:r>
              <a:rPr lang="ko-KR" altLang="en-US" dirty="0"/>
              <a:t> 만든</a:t>
            </a:r>
            <a:endParaRPr lang="en-US" altLang="ko-KR" dirty="0"/>
          </a:p>
          <a:p>
            <a:pPr algn="ctr"/>
            <a:r>
              <a:rPr lang="ko-KR" altLang="en-US" dirty="0"/>
              <a:t>크림 </a:t>
            </a:r>
            <a:r>
              <a:rPr lang="ko-KR" altLang="en-US" dirty="0" err="1"/>
              <a:t>프라푸치노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자바 칩 </a:t>
            </a:r>
            <a:r>
              <a:rPr lang="ko-KR" altLang="en-US" dirty="0" err="1"/>
              <a:t>프라푸치노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초콜릿 크림 칩 </a:t>
            </a:r>
            <a:r>
              <a:rPr lang="ko-KR" altLang="en-US" dirty="0" err="1"/>
              <a:t>프라푸치노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화이트 초콜릿 </a:t>
            </a:r>
            <a:r>
              <a:rPr lang="ko-KR" altLang="en-US" dirty="0" err="1"/>
              <a:t>모카</a:t>
            </a:r>
            <a:endParaRPr lang="en-US" altLang="ko-KR" dirty="0"/>
          </a:p>
          <a:p>
            <a:pPr algn="ctr"/>
            <a:r>
              <a:rPr lang="ko-KR" altLang="en-US" dirty="0" err="1"/>
              <a:t>프라푸치노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에스프레소 </a:t>
            </a:r>
            <a:r>
              <a:rPr lang="ko-KR" altLang="en-US" dirty="0" err="1"/>
              <a:t>프라푸치노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바닐라 크림 </a:t>
            </a:r>
            <a:r>
              <a:rPr lang="ko-KR" altLang="en-US" dirty="0" err="1"/>
              <a:t>프라푸치노</a:t>
            </a:r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98B9A5-7357-0735-0B4F-0884ECD3B82F}"/>
              </a:ext>
            </a:extLst>
          </p:cNvPr>
          <p:cNvSpPr/>
          <p:nvPr/>
        </p:nvSpPr>
        <p:spPr>
          <a:xfrm>
            <a:off x="4598991" y="802335"/>
            <a:ext cx="3009900" cy="5291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F9768F-B8E4-CC77-4B04-A9F0150947E7}"/>
              </a:ext>
            </a:extLst>
          </p:cNvPr>
          <p:cNvSpPr txBox="1"/>
          <p:nvPr/>
        </p:nvSpPr>
        <p:spPr>
          <a:xfrm>
            <a:off x="8678422" y="852848"/>
            <a:ext cx="14285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블렌디드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DC0A49-7CE8-7AF4-8004-F17DACE524EE}"/>
              </a:ext>
            </a:extLst>
          </p:cNvPr>
          <p:cNvSpPr txBox="1"/>
          <p:nvPr/>
        </p:nvSpPr>
        <p:spPr>
          <a:xfrm>
            <a:off x="8128020" y="1376893"/>
            <a:ext cx="25074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민트 초콜릿 칩</a:t>
            </a:r>
            <a:endParaRPr lang="en-US" altLang="ko-KR" dirty="0"/>
          </a:p>
          <a:p>
            <a:pPr algn="ctr"/>
            <a:r>
              <a:rPr lang="ko-KR" altLang="en-US" dirty="0" err="1"/>
              <a:t>블렌디드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 </a:t>
            </a:r>
            <a:r>
              <a:rPr lang="ko-KR" altLang="en-US" dirty="0" err="1"/>
              <a:t>딜라이트</a:t>
            </a:r>
            <a:r>
              <a:rPr lang="ko-KR" altLang="en-US" dirty="0"/>
              <a:t> 요거트</a:t>
            </a:r>
            <a:endParaRPr lang="en-US" altLang="ko-KR" dirty="0"/>
          </a:p>
          <a:p>
            <a:pPr algn="ctr"/>
            <a:r>
              <a:rPr lang="ko-KR" altLang="en-US" dirty="0" err="1"/>
              <a:t>블렌디드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망고 바나나 </a:t>
            </a:r>
            <a:r>
              <a:rPr lang="ko-KR" altLang="en-US" dirty="0" err="1"/>
              <a:t>블렌디드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망고 패션 티 </a:t>
            </a:r>
            <a:r>
              <a:rPr lang="ko-KR" altLang="en-US" dirty="0" err="1"/>
              <a:t>블렌디드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1F1108-90E4-EC99-115B-E04021A414C7}"/>
              </a:ext>
            </a:extLst>
          </p:cNvPr>
          <p:cNvSpPr/>
          <p:nvPr/>
        </p:nvSpPr>
        <p:spPr>
          <a:xfrm>
            <a:off x="7857682" y="786747"/>
            <a:ext cx="3009900" cy="32755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3F06D-0FCE-0DD6-B353-D8FBBB50144C}"/>
              </a:ext>
            </a:extLst>
          </p:cNvPr>
          <p:cNvSpPr txBox="1"/>
          <p:nvPr/>
        </p:nvSpPr>
        <p:spPr>
          <a:xfrm>
            <a:off x="8519726" y="4388949"/>
            <a:ext cx="17459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브루드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커피 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E18126-78C5-C469-C148-DCF99EE05013}"/>
              </a:ext>
            </a:extLst>
          </p:cNvPr>
          <p:cNvSpPr txBox="1"/>
          <p:nvPr/>
        </p:nvSpPr>
        <p:spPr>
          <a:xfrm>
            <a:off x="8331570" y="4912994"/>
            <a:ext cx="2100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오늘의 커피 </a:t>
            </a:r>
            <a:r>
              <a:rPr lang="en-US" altLang="ko-KR" dirty="0"/>
              <a:t>(HOT)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아이스 커피 </a:t>
            </a:r>
            <a:r>
              <a:rPr lang="en-US" altLang="ko-KR" dirty="0"/>
              <a:t>(ICE)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F139FC-3039-ED43-CB8C-5CCFC3EF9E9B}"/>
              </a:ext>
            </a:extLst>
          </p:cNvPr>
          <p:cNvSpPr/>
          <p:nvPr/>
        </p:nvSpPr>
        <p:spPr>
          <a:xfrm>
            <a:off x="7857682" y="4322848"/>
            <a:ext cx="3009900" cy="17707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8ACA1D-658F-48A9-0286-02E99BC98D95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5AC6CE-4794-3CFF-7793-68D4C3656D4E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838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35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더벤티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1488693" y="305385"/>
            <a:ext cx="10427536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57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12. </a:t>
            </a:r>
            <a:r>
              <a:rPr lang="ko-KR" altLang="en-US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감성커피</a:t>
            </a:r>
          </a:p>
        </p:txBody>
      </p:sp>
      <p:pic>
        <p:nvPicPr>
          <p:cNvPr id="23554" name="Picture 2" descr="감성커피 중계점 | 동네가게">
            <a:extLst>
              <a:ext uri="{FF2B5EF4-FFF2-40B4-BE49-F238E27FC236}">
                <a16:creationId xmlns:a16="http://schemas.microsoft.com/office/drawing/2014/main" id="{A6A41DC0-9C79-70BE-DC3F-F57B937A9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594" y="2344485"/>
            <a:ext cx="4308812" cy="43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327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2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감성커피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001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13.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엔제리너스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2532" name="Picture 4" descr="롯데 '엔제리너스' 새 로고 단다···브랜드 재정비 박차 - 뉴스웨이">
            <a:extLst>
              <a:ext uri="{FF2B5EF4-FFF2-40B4-BE49-F238E27FC236}">
                <a16:creationId xmlns:a16="http://schemas.microsoft.com/office/drawing/2014/main" id="{79EFEF17-82CB-1048-323A-B3058EBA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65" y="2501472"/>
            <a:ext cx="8983860" cy="399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937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1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엔제리너스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280577" y="305385"/>
            <a:ext cx="9635652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94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14.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탐앤탐스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1508" name="Picture 4" descr="탐앤탐스 로고">
            <a:extLst>
              <a:ext uri="{FF2B5EF4-FFF2-40B4-BE49-F238E27FC236}">
                <a16:creationId xmlns:a16="http://schemas.microsoft.com/office/drawing/2014/main" id="{34D59EA5-763E-3A74-275F-2EE768C86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68" y="2354010"/>
            <a:ext cx="4138864" cy="413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792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52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탐앤탐스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10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15.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하삼동커피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20484" name="Picture 4" descr="하삼동커피">
            <a:extLst>
              <a:ext uri="{FF2B5EF4-FFF2-40B4-BE49-F238E27FC236}">
                <a16:creationId xmlns:a16="http://schemas.microsoft.com/office/drawing/2014/main" id="{5611B542-134D-A12E-3F23-D4795EA1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81" y="2683330"/>
            <a:ext cx="6124437" cy="35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76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12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하삼동커피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258133" y="305385"/>
            <a:ext cx="9658095" cy="63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1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16.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달콤커피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9458" name="Picture 2" descr="달콤커피 홈페이지 접속자 폭주한 이유는?...기존 회원+신규가입자 모두 사로잡는 이벤트 화제 &lt; 라이프 &lt; 기사본문 - 환경일보">
            <a:extLst>
              <a:ext uri="{FF2B5EF4-FFF2-40B4-BE49-F238E27FC236}">
                <a16:creationId xmlns:a16="http://schemas.microsoft.com/office/drawing/2014/main" id="{22A16822-BBB8-F529-CD17-4B575247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47" y="2642768"/>
            <a:ext cx="3850106" cy="38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79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스타벅스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30200"/>
            <a:ext cx="5530550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B1FEF-A7D3-2E71-0EFE-BB0AD509EE15}"/>
              </a:ext>
            </a:extLst>
          </p:cNvPr>
          <p:cNvSpPr txBox="1"/>
          <p:nvPr/>
        </p:nvSpPr>
        <p:spPr>
          <a:xfrm>
            <a:off x="7608891" y="88612"/>
            <a:ext cx="4515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스타벅스는 코어매장 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</a:t>
            </a:r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일반매장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기준 음료만 정리하였고</a:t>
            </a:r>
            <a:endParaRPr lang="en-US" altLang="ko-KR" sz="16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리저브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/ </a:t>
            </a:r>
            <a:r>
              <a:rPr lang="ko-KR" altLang="en-US" sz="16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기타특화매장</a:t>
            </a:r>
            <a:r>
              <a:rPr lang="ko-KR" altLang="en-US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메뉴는 제하였습니다</a:t>
            </a:r>
            <a:r>
              <a:rPr lang="en-US" altLang="ko-KR" sz="16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sz="16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C5C6B2-4831-774D-F992-19955FF2B767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B64D0-0F74-F982-8B2D-07A035C48B34}"/>
              </a:ext>
            </a:extLst>
          </p:cNvPr>
          <p:cNvSpPr txBox="1"/>
          <p:nvPr/>
        </p:nvSpPr>
        <p:spPr>
          <a:xfrm>
            <a:off x="2552476" y="965709"/>
            <a:ext cx="1195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티바나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C0D4A-2EDB-0B45-E5C1-213DC40556A8}"/>
              </a:ext>
            </a:extLst>
          </p:cNvPr>
          <p:cNvSpPr txBox="1"/>
          <p:nvPr/>
        </p:nvSpPr>
        <p:spPr>
          <a:xfrm>
            <a:off x="328971" y="1396596"/>
            <a:ext cx="28255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얼 그레이 바닐라 티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제주 유기농 </a:t>
            </a:r>
            <a:r>
              <a:rPr lang="ko-KR" altLang="en-US" dirty="0" err="1"/>
              <a:t>말차로</a:t>
            </a:r>
            <a:endParaRPr lang="en-US" altLang="ko-KR" dirty="0"/>
          </a:p>
          <a:p>
            <a:pPr algn="ctr"/>
            <a:r>
              <a:rPr lang="ko-KR" altLang="en-US" dirty="0"/>
              <a:t>만든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유자 민트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돌체</a:t>
            </a:r>
            <a:r>
              <a:rPr lang="ko-KR" altLang="en-US" dirty="0"/>
              <a:t> 블랙 밀크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자몽</a:t>
            </a:r>
            <a:r>
              <a:rPr lang="ko-KR" altLang="en-US" dirty="0"/>
              <a:t> 허니 블랙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차이 티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잉글리쉬 </a:t>
            </a:r>
            <a:r>
              <a:rPr lang="ko-KR" altLang="en-US" dirty="0" err="1"/>
              <a:t>브렉퍼스트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얼 그레이 티</a:t>
            </a:r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3598A7-D44D-09D6-BC86-EFACC4CAD27B}"/>
              </a:ext>
            </a:extLst>
          </p:cNvPr>
          <p:cNvSpPr/>
          <p:nvPr/>
        </p:nvSpPr>
        <p:spPr>
          <a:xfrm>
            <a:off x="214925" y="806450"/>
            <a:ext cx="5765366" cy="5291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E6D15-91A2-7B55-EC81-82B9E61564C2}"/>
              </a:ext>
            </a:extLst>
          </p:cNvPr>
          <p:cNvSpPr txBox="1"/>
          <p:nvPr/>
        </p:nvSpPr>
        <p:spPr>
          <a:xfrm>
            <a:off x="3346145" y="1396596"/>
            <a:ext cx="2430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유스베리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히비스커드</a:t>
            </a:r>
            <a:r>
              <a:rPr lang="ko-KR" altLang="en-US" dirty="0"/>
              <a:t> </a:t>
            </a:r>
            <a:r>
              <a:rPr lang="ko-KR" altLang="en-US" dirty="0" err="1"/>
              <a:t>블렌드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민트 </a:t>
            </a:r>
            <a:r>
              <a:rPr lang="ko-KR" altLang="en-US" dirty="0" err="1"/>
              <a:t>블렌드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캐모마일</a:t>
            </a:r>
            <a:r>
              <a:rPr lang="ko-KR" altLang="en-US" dirty="0"/>
              <a:t> </a:t>
            </a:r>
            <a:r>
              <a:rPr lang="ko-KR" altLang="en-US" dirty="0" err="1"/>
              <a:t>블렌드</a:t>
            </a:r>
            <a:r>
              <a:rPr lang="ko-KR" altLang="en-US" dirty="0"/>
              <a:t> 티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36D797-34F3-D47E-AE0B-BCF6844CDF1A}"/>
              </a:ext>
            </a:extLst>
          </p:cNvPr>
          <p:cNvSpPr txBox="1"/>
          <p:nvPr/>
        </p:nvSpPr>
        <p:spPr>
          <a:xfrm>
            <a:off x="8098742" y="966102"/>
            <a:ext cx="1987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아포가토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/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기타 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6A3DBE-59AD-E8AA-9A86-817D970544B6}"/>
              </a:ext>
            </a:extLst>
          </p:cNvPr>
          <p:cNvSpPr txBox="1"/>
          <p:nvPr/>
        </p:nvSpPr>
        <p:spPr>
          <a:xfrm>
            <a:off x="9090359" y="2732676"/>
            <a:ext cx="2743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바닐라 </a:t>
            </a:r>
            <a:r>
              <a:rPr lang="ko-KR" altLang="en-US" dirty="0" err="1"/>
              <a:t>아포가토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초콜릿 </a:t>
            </a:r>
            <a:r>
              <a:rPr lang="ko-KR" altLang="en-US" dirty="0" err="1"/>
              <a:t>아포가토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자바 칩 바닐라 </a:t>
            </a:r>
            <a:r>
              <a:rPr lang="ko-KR" altLang="en-US" dirty="0" err="1"/>
              <a:t>아포가토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자바 칩 초콜릿 </a:t>
            </a:r>
            <a:r>
              <a:rPr lang="ko-KR" altLang="en-US" dirty="0" err="1"/>
              <a:t>아포가토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우유</a:t>
            </a:r>
            <a:endParaRPr lang="en-US" altLang="ko-KR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091023-43CE-E9C2-DD87-453527EB8133}"/>
              </a:ext>
            </a:extLst>
          </p:cNvPr>
          <p:cNvSpPr/>
          <p:nvPr/>
        </p:nvSpPr>
        <p:spPr>
          <a:xfrm>
            <a:off x="6213322" y="806450"/>
            <a:ext cx="5765365" cy="5291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36AAC3-3F12-424B-7DA3-0515CD05F3DA}"/>
              </a:ext>
            </a:extLst>
          </p:cNvPr>
          <p:cNvSpPr txBox="1"/>
          <p:nvPr/>
        </p:nvSpPr>
        <p:spPr>
          <a:xfrm>
            <a:off x="6710718" y="2990437"/>
            <a:ext cx="1885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초콜릿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스팀 우유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E7F2CB-D738-C8B0-BA4C-B2631BD37065}"/>
              </a:ext>
            </a:extLst>
          </p:cNvPr>
          <p:cNvSpPr txBox="1"/>
          <p:nvPr/>
        </p:nvSpPr>
        <p:spPr>
          <a:xfrm>
            <a:off x="9776733" y="1716050"/>
            <a:ext cx="1368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ICE ONLY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6DB23-56E9-D9B4-1958-3763FC3EF2FC}"/>
              </a:ext>
            </a:extLst>
          </p:cNvPr>
          <p:cNvSpPr txBox="1"/>
          <p:nvPr/>
        </p:nvSpPr>
        <p:spPr>
          <a:xfrm>
            <a:off x="6996683" y="1716050"/>
            <a:ext cx="1506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HOT ONLY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975B7E-40AB-E6BD-328E-D1768D95B41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532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4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달콤커피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18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17. </a:t>
            </a:r>
            <a:r>
              <a:rPr lang="ko-KR" altLang="en-US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매머드커피</a:t>
            </a:r>
          </a:p>
        </p:txBody>
      </p:sp>
      <p:pic>
        <p:nvPicPr>
          <p:cNvPr id="18436" name="Picture 4" descr="매머드커피">
            <a:extLst>
              <a:ext uri="{FF2B5EF4-FFF2-40B4-BE49-F238E27FC236}">
                <a16:creationId xmlns:a16="http://schemas.microsoft.com/office/drawing/2014/main" id="{3EE58686-C4E9-20D0-1016-EF3A9120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21" y="2502171"/>
            <a:ext cx="3946358" cy="364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29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매머드커피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270959" y="305384"/>
            <a:ext cx="9645270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64EF75-9C2B-E9F2-699D-27B54336FC89}"/>
              </a:ext>
            </a:extLst>
          </p:cNvPr>
          <p:cNvSpPr/>
          <p:nvPr/>
        </p:nvSpPr>
        <p:spPr>
          <a:xfrm>
            <a:off x="249331" y="793108"/>
            <a:ext cx="8146524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2E9EB-FF52-BF98-BD2D-EA3C76150B97}"/>
              </a:ext>
            </a:extLst>
          </p:cNvPr>
          <p:cNvSpPr txBox="1"/>
          <p:nvPr/>
        </p:nvSpPr>
        <p:spPr>
          <a:xfrm>
            <a:off x="1350596" y="859209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커피류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5187A-1014-2043-AB5B-D00BC5F62371}"/>
              </a:ext>
            </a:extLst>
          </p:cNvPr>
          <p:cNvSpPr txBox="1"/>
          <p:nvPr/>
        </p:nvSpPr>
        <p:spPr>
          <a:xfrm>
            <a:off x="607494" y="1444419"/>
            <a:ext cx="2426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꿀 커피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꿀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바닐라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아몬드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 </a:t>
            </a:r>
            <a:r>
              <a:rPr lang="ko-KR" altLang="en-US" dirty="0" err="1"/>
              <a:t>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헤이즐넛</a:t>
            </a:r>
            <a:r>
              <a:rPr lang="ko-KR" altLang="en-US" dirty="0"/>
              <a:t> 커피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헤이즐넛</a:t>
            </a:r>
            <a:r>
              <a:rPr lang="ko-KR" altLang="en-US" dirty="0"/>
              <a:t> 라떼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E2C4A-D289-8B55-3327-047CEABE1952}"/>
              </a:ext>
            </a:extLst>
          </p:cNvPr>
          <p:cNvSpPr txBox="1"/>
          <p:nvPr/>
        </p:nvSpPr>
        <p:spPr>
          <a:xfrm>
            <a:off x="2453613" y="1444419"/>
            <a:ext cx="2426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녹차 샷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토피넛</a:t>
            </a:r>
            <a:r>
              <a:rPr lang="ko-KR" altLang="en-US" dirty="0"/>
              <a:t> 샷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바나나 달달 커피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꿀 커피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카페라떼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꿀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바닐라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아몬드 라떼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82135-CC23-62DF-0EC5-91D112B9D49B}"/>
              </a:ext>
            </a:extLst>
          </p:cNvPr>
          <p:cNvSpPr txBox="1"/>
          <p:nvPr/>
        </p:nvSpPr>
        <p:spPr>
          <a:xfrm>
            <a:off x="4880085" y="1444419"/>
            <a:ext cx="2426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카페 </a:t>
            </a:r>
            <a:r>
              <a:rPr lang="ko-KR" altLang="en-US" dirty="0" err="1"/>
              <a:t>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헤이즐넛</a:t>
            </a:r>
            <a:r>
              <a:rPr lang="ko-KR" altLang="en-US" dirty="0"/>
              <a:t> 커피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헤이즐넛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바나나 달달 커피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달고나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라떼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8FBC83-F36A-2397-B2A5-89B4767A0B2A}"/>
              </a:ext>
            </a:extLst>
          </p:cNvPr>
          <p:cNvSpPr/>
          <p:nvPr/>
        </p:nvSpPr>
        <p:spPr>
          <a:xfrm>
            <a:off x="8600159" y="793108"/>
            <a:ext cx="2777553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CC5B5-A40D-FC43-B6A2-792BCFC981CE}"/>
              </a:ext>
            </a:extLst>
          </p:cNvPr>
          <p:cNvSpPr txBox="1"/>
          <p:nvPr/>
        </p:nvSpPr>
        <p:spPr>
          <a:xfrm>
            <a:off x="9241396" y="868155"/>
            <a:ext cx="1471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F443A-023E-4F65-1E94-65C4160567CC}"/>
              </a:ext>
            </a:extLst>
          </p:cNvPr>
          <p:cNvSpPr txBox="1"/>
          <p:nvPr/>
        </p:nvSpPr>
        <p:spPr>
          <a:xfrm>
            <a:off x="8789782" y="1374089"/>
            <a:ext cx="2426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베트남 연유 커피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아인슈페너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베트남 연유 커피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아인슈페너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돌체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돌체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라떼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485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매머드커피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270959" y="305384"/>
            <a:ext cx="9645270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85D1DE-30CE-E158-81B4-2760820A9E83}"/>
              </a:ext>
            </a:extLst>
          </p:cNvPr>
          <p:cNvSpPr/>
          <p:nvPr/>
        </p:nvSpPr>
        <p:spPr>
          <a:xfrm>
            <a:off x="249332" y="793108"/>
            <a:ext cx="2691296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D81D5-B6EF-F717-8CA3-4FA6172DBE9A}"/>
              </a:ext>
            </a:extLst>
          </p:cNvPr>
          <p:cNvSpPr txBox="1"/>
          <p:nvPr/>
        </p:nvSpPr>
        <p:spPr>
          <a:xfrm>
            <a:off x="1196713" y="849594"/>
            <a:ext cx="1081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라떼류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F8128-CC0E-BAE7-E596-7BE7C132146D}"/>
              </a:ext>
            </a:extLst>
          </p:cNvPr>
          <p:cNvSpPr txBox="1"/>
          <p:nvPr/>
        </p:nvSpPr>
        <p:spPr>
          <a:xfrm>
            <a:off x="420457" y="1436873"/>
            <a:ext cx="24264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초코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고구마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토피넛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녹차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달고나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로얄</a:t>
            </a:r>
            <a:r>
              <a:rPr lang="ko-KR" altLang="en-US" dirty="0"/>
              <a:t> </a:t>
            </a:r>
            <a:r>
              <a:rPr lang="ko-KR" altLang="en-US" dirty="0" err="1"/>
              <a:t>밀크티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아몬드 </a:t>
            </a:r>
            <a:r>
              <a:rPr lang="ko-KR" altLang="en-US" dirty="0" err="1"/>
              <a:t>밀크티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670408-98A4-0F8E-89E5-E3BBF8AB8237}"/>
              </a:ext>
            </a:extLst>
          </p:cNvPr>
          <p:cNvSpPr/>
          <p:nvPr/>
        </p:nvSpPr>
        <p:spPr>
          <a:xfrm>
            <a:off x="3186496" y="805570"/>
            <a:ext cx="2691296" cy="18822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FA13D-28DA-0523-EE15-2066E4DEB23C}"/>
              </a:ext>
            </a:extLst>
          </p:cNvPr>
          <p:cNvSpPr txBox="1"/>
          <p:nvPr/>
        </p:nvSpPr>
        <p:spPr>
          <a:xfrm>
            <a:off x="3774180" y="849593"/>
            <a:ext cx="15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라떼류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B45D89-040D-01FD-E302-1AAB8400FCD4}"/>
              </a:ext>
            </a:extLst>
          </p:cNvPr>
          <p:cNvSpPr txBox="1"/>
          <p:nvPr/>
        </p:nvSpPr>
        <p:spPr>
          <a:xfrm>
            <a:off x="3318907" y="1352190"/>
            <a:ext cx="242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오레오</a:t>
            </a:r>
            <a:r>
              <a:rPr lang="en-US" altLang="ko-KR" dirty="0"/>
              <a:t> </a:t>
            </a:r>
            <a:r>
              <a:rPr lang="ko-KR" altLang="en-US" dirty="0"/>
              <a:t>크림 </a:t>
            </a:r>
            <a:r>
              <a:rPr lang="ko-KR" altLang="en-US" dirty="0" err="1"/>
              <a:t>초코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치즈 폼 </a:t>
            </a:r>
            <a:r>
              <a:rPr lang="ko-KR" altLang="en-US" dirty="0" err="1"/>
              <a:t>밀크티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72990F-9A4F-6AB1-B690-1106503C4C08}"/>
              </a:ext>
            </a:extLst>
          </p:cNvPr>
          <p:cNvSpPr/>
          <p:nvPr/>
        </p:nvSpPr>
        <p:spPr>
          <a:xfrm>
            <a:off x="6096000" y="793107"/>
            <a:ext cx="2691296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DBC9B-186F-D1A8-20A7-CF89D109CDE3}"/>
              </a:ext>
            </a:extLst>
          </p:cNvPr>
          <p:cNvSpPr txBox="1"/>
          <p:nvPr/>
        </p:nvSpPr>
        <p:spPr>
          <a:xfrm>
            <a:off x="6683684" y="859922"/>
            <a:ext cx="15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에이드 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B5D67-3FDF-8B05-CB73-B59C1A9DBCCF}"/>
              </a:ext>
            </a:extLst>
          </p:cNvPr>
          <p:cNvSpPr txBox="1"/>
          <p:nvPr/>
        </p:nvSpPr>
        <p:spPr>
          <a:xfrm>
            <a:off x="6228411" y="1251644"/>
            <a:ext cx="24264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유자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한라봉</a:t>
            </a:r>
            <a:r>
              <a:rPr lang="ko-KR" altLang="en-US" dirty="0"/>
              <a:t> 에이드</a:t>
            </a:r>
            <a:endParaRPr lang="en-US" altLang="ko-KR" dirty="0"/>
          </a:p>
          <a:p>
            <a:pPr algn="ctr"/>
            <a:r>
              <a:rPr lang="ko-KR" altLang="en-US" dirty="0"/>
              <a:t>인</a:t>
            </a:r>
            <a:endParaRPr lang="en-US" altLang="ko-KR" dirty="0"/>
          </a:p>
          <a:p>
            <a:pPr algn="ctr"/>
            <a:r>
              <a:rPr lang="ko-KR" altLang="en-US" dirty="0" err="1"/>
              <a:t>자몽</a:t>
            </a:r>
            <a:r>
              <a:rPr lang="ko-KR" altLang="en-US" dirty="0"/>
              <a:t>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청귤</a:t>
            </a:r>
            <a:r>
              <a:rPr lang="ko-KR" altLang="en-US" dirty="0"/>
              <a:t>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블루레몬</a:t>
            </a:r>
            <a:r>
              <a:rPr lang="ko-KR" altLang="en-US" dirty="0"/>
              <a:t>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깔라만시</a:t>
            </a:r>
            <a:r>
              <a:rPr lang="ko-KR" altLang="en-US" dirty="0"/>
              <a:t>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장수 오미자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인크레불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인크레불</a:t>
            </a:r>
            <a:r>
              <a:rPr lang="ko-KR" altLang="en-US" dirty="0"/>
              <a:t> 화이트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매머드 에이드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90C5E4-3AAE-63F7-B10E-DF880D3D23A5}"/>
              </a:ext>
            </a:extLst>
          </p:cNvPr>
          <p:cNvSpPr/>
          <p:nvPr/>
        </p:nvSpPr>
        <p:spPr>
          <a:xfrm>
            <a:off x="8971137" y="793106"/>
            <a:ext cx="2691296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7A675-D119-FFB7-50EA-941A72702BAE}"/>
              </a:ext>
            </a:extLst>
          </p:cNvPr>
          <p:cNvSpPr txBox="1"/>
          <p:nvPr/>
        </p:nvSpPr>
        <p:spPr>
          <a:xfrm>
            <a:off x="9479360" y="857093"/>
            <a:ext cx="15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 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(HOT)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BC8EE-B63B-BF93-5407-801785EFD194}"/>
              </a:ext>
            </a:extLst>
          </p:cNvPr>
          <p:cNvSpPr txBox="1"/>
          <p:nvPr/>
        </p:nvSpPr>
        <p:spPr>
          <a:xfrm>
            <a:off x="9033162" y="1259789"/>
            <a:ext cx="2426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유지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레몬밤</a:t>
            </a:r>
            <a:r>
              <a:rPr lang="ko-KR" altLang="en-US" dirty="0"/>
              <a:t> </a:t>
            </a:r>
            <a:r>
              <a:rPr lang="ko-KR" altLang="en-US" dirty="0" err="1"/>
              <a:t>민트티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한라봉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자몽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청귤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블루레몬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지리산 </a:t>
            </a:r>
            <a:r>
              <a:rPr lang="ko-KR" altLang="en-US" dirty="0" err="1"/>
              <a:t>청매실티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히비스커스</a:t>
            </a:r>
            <a:r>
              <a:rPr lang="ko-KR" altLang="en-US" dirty="0"/>
              <a:t> </a:t>
            </a:r>
            <a:r>
              <a:rPr lang="ko-KR" altLang="en-US" dirty="0" err="1"/>
              <a:t>유자티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얼그레이티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레몬</a:t>
            </a:r>
            <a:r>
              <a:rPr lang="en-US" altLang="ko-KR" dirty="0"/>
              <a:t>&amp;</a:t>
            </a:r>
            <a:r>
              <a:rPr lang="ko-KR" altLang="en-US" dirty="0"/>
              <a:t>오렌지</a:t>
            </a:r>
            <a:r>
              <a:rPr lang="en-US" altLang="ko-KR" dirty="0"/>
              <a:t>(</a:t>
            </a:r>
            <a:r>
              <a:rPr lang="ko-KR" altLang="en-US" dirty="0"/>
              <a:t>홍차</a:t>
            </a:r>
            <a:r>
              <a:rPr lang="en-US" altLang="ko-KR" dirty="0"/>
              <a:t>)</a:t>
            </a:r>
            <a:r>
              <a:rPr lang="ko-KR" altLang="en-US" dirty="0"/>
              <a:t>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641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매머드커피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270959" y="305384"/>
            <a:ext cx="9645270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4796ED-798B-3D86-10D5-679D6EB180F5}"/>
              </a:ext>
            </a:extLst>
          </p:cNvPr>
          <p:cNvSpPr/>
          <p:nvPr/>
        </p:nvSpPr>
        <p:spPr>
          <a:xfrm>
            <a:off x="346682" y="797915"/>
            <a:ext cx="2691296" cy="15492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951C7-C64A-9D78-3205-B6E0975294CC}"/>
              </a:ext>
            </a:extLst>
          </p:cNvPr>
          <p:cNvSpPr txBox="1"/>
          <p:nvPr/>
        </p:nvSpPr>
        <p:spPr>
          <a:xfrm>
            <a:off x="1014804" y="859918"/>
            <a:ext cx="15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 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(HOT)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A5202-2E4F-565D-4A01-EBD8D2D66F76}"/>
              </a:ext>
            </a:extLst>
          </p:cNvPr>
          <p:cNvSpPr txBox="1"/>
          <p:nvPr/>
        </p:nvSpPr>
        <p:spPr>
          <a:xfrm>
            <a:off x="479094" y="1290805"/>
            <a:ext cx="2426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캐모마일티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페퍼민트티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24AE3A-BC28-55B3-A2D2-AE6B448A04BC}"/>
              </a:ext>
            </a:extLst>
          </p:cNvPr>
          <p:cNvSpPr/>
          <p:nvPr/>
        </p:nvSpPr>
        <p:spPr>
          <a:xfrm>
            <a:off x="3229570" y="797914"/>
            <a:ext cx="2691296" cy="23770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2DF6A-D0E6-576E-A3D4-008C1B338A28}"/>
              </a:ext>
            </a:extLst>
          </p:cNvPr>
          <p:cNvSpPr txBox="1"/>
          <p:nvPr/>
        </p:nvSpPr>
        <p:spPr>
          <a:xfrm>
            <a:off x="3817254" y="863635"/>
            <a:ext cx="15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 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1E70F0-D52C-73B4-043F-03AB85C0EF7D}"/>
              </a:ext>
            </a:extLst>
          </p:cNvPr>
          <p:cNvSpPr txBox="1"/>
          <p:nvPr/>
        </p:nvSpPr>
        <p:spPr>
          <a:xfrm>
            <a:off x="3361981" y="1360243"/>
            <a:ext cx="242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복숭아 </a:t>
            </a:r>
            <a:r>
              <a:rPr lang="ko-KR" altLang="en-US" dirty="0" err="1"/>
              <a:t>아이스티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CE156-0E1E-15B6-FA3E-A02F72037D14}"/>
              </a:ext>
            </a:extLst>
          </p:cNvPr>
          <p:cNvSpPr txBox="1"/>
          <p:nvPr/>
        </p:nvSpPr>
        <p:spPr>
          <a:xfrm>
            <a:off x="3882081" y="1748918"/>
            <a:ext cx="15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주스 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71F88A-E7E4-5075-E8DC-67A94DAB4E98}"/>
              </a:ext>
            </a:extLst>
          </p:cNvPr>
          <p:cNvSpPr txBox="1"/>
          <p:nvPr/>
        </p:nvSpPr>
        <p:spPr>
          <a:xfrm>
            <a:off x="3361981" y="2141966"/>
            <a:ext cx="242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수박 주스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파인애플 주스</a:t>
            </a:r>
            <a:endParaRPr lang="en-US" altLang="ko-KR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B40CD0-3BCD-7962-41FF-AD82811978C6}"/>
              </a:ext>
            </a:extLst>
          </p:cNvPr>
          <p:cNvSpPr/>
          <p:nvPr/>
        </p:nvSpPr>
        <p:spPr>
          <a:xfrm>
            <a:off x="6112458" y="802655"/>
            <a:ext cx="2691296" cy="55669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73BC0-C9F5-CE56-B271-76CB5DC60257}"/>
              </a:ext>
            </a:extLst>
          </p:cNvPr>
          <p:cNvSpPr txBox="1"/>
          <p:nvPr/>
        </p:nvSpPr>
        <p:spPr>
          <a:xfrm>
            <a:off x="6700142" y="859918"/>
            <a:ext cx="15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프라페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598452-FDA7-E01E-BDB0-4FE0ED3F1129}"/>
              </a:ext>
            </a:extLst>
          </p:cNvPr>
          <p:cNvSpPr txBox="1"/>
          <p:nvPr/>
        </p:nvSpPr>
        <p:spPr>
          <a:xfrm>
            <a:off x="6244869" y="1256475"/>
            <a:ext cx="2426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자바칩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파스타치오</a:t>
            </a:r>
            <a:r>
              <a:rPr lang="ko-KR" altLang="en-US" dirty="0"/>
              <a:t> 아몬드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민트 </a:t>
            </a:r>
            <a:r>
              <a:rPr lang="ko-KR" altLang="en-US" dirty="0" err="1"/>
              <a:t>초코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커피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오레오</a:t>
            </a:r>
            <a:r>
              <a:rPr lang="ko-KR" altLang="en-US" dirty="0"/>
              <a:t> </a:t>
            </a:r>
            <a:r>
              <a:rPr lang="ko-KR" altLang="en-US" dirty="0" err="1"/>
              <a:t>초코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바나나 </a:t>
            </a:r>
            <a:r>
              <a:rPr lang="ko-KR" altLang="en-US" dirty="0" err="1"/>
              <a:t>초코칩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바닐라 퐁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바나나 퐁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</a:t>
            </a:r>
            <a:r>
              <a:rPr lang="ko-KR" altLang="en-US" dirty="0"/>
              <a:t> 퐁 </a:t>
            </a:r>
            <a:r>
              <a:rPr lang="ko-KR" altLang="en-US" dirty="0" err="1"/>
              <a:t>프라페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6BB2C5-982F-F35C-13B5-4C6A2CCB873E}"/>
              </a:ext>
            </a:extLst>
          </p:cNvPr>
          <p:cNvSpPr/>
          <p:nvPr/>
        </p:nvSpPr>
        <p:spPr>
          <a:xfrm>
            <a:off x="8936165" y="802655"/>
            <a:ext cx="2691296" cy="55669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C69D98-FD66-3D1C-7BCA-5E04668E1974}"/>
              </a:ext>
            </a:extLst>
          </p:cNvPr>
          <p:cNvSpPr txBox="1"/>
          <p:nvPr/>
        </p:nvSpPr>
        <p:spPr>
          <a:xfrm>
            <a:off x="9523849" y="929356"/>
            <a:ext cx="15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쉐이크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4E8B0B-06E8-C441-8FF4-332AADCBBA3A}"/>
              </a:ext>
            </a:extLst>
          </p:cNvPr>
          <p:cNvSpPr txBox="1"/>
          <p:nvPr/>
        </p:nvSpPr>
        <p:spPr>
          <a:xfrm>
            <a:off x="8995346" y="1304031"/>
            <a:ext cx="2426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밀크 </a:t>
            </a:r>
            <a:r>
              <a:rPr lang="ko-KR" altLang="en-US" dirty="0" err="1"/>
              <a:t>쉐이크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 밀크 </a:t>
            </a:r>
            <a:r>
              <a:rPr lang="ko-KR" altLang="en-US" dirty="0" err="1"/>
              <a:t>쉐이크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솔티카라멜</a:t>
            </a:r>
            <a:r>
              <a:rPr lang="ko-KR" altLang="en-US" dirty="0"/>
              <a:t> </a:t>
            </a:r>
            <a:r>
              <a:rPr lang="ko-KR" altLang="en-US" dirty="0" err="1"/>
              <a:t>밀크쉐이크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피넛버터 </a:t>
            </a:r>
            <a:r>
              <a:rPr lang="ko-KR" altLang="en-US" dirty="0" err="1"/>
              <a:t>밀크쉐이크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</a:t>
            </a:r>
            <a:r>
              <a:rPr lang="ko-KR" altLang="en-US" dirty="0"/>
              <a:t> </a:t>
            </a:r>
            <a:r>
              <a:rPr lang="ko-KR" altLang="en-US" dirty="0" err="1"/>
              <a:t>밀크쉐이크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0785FA-7F09-72F8-DA2D-7752D14B3616}"/>
              </a:ext>
            </a:extLst>
          </p:cNvPr>
          <p:cNvSpPr txBox="1"/>
          <p:nvPr/>
        </p:nvSpPr>
        <p:spPr>
          <a:xfrm>
            <a:off x="9450618" y="4161059"/>
            <a:ext cx="1515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스무디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C0AF50-3C73-6465-2957-73891196D5B5}"/>
              </a:ext>
            </a:extLst>
          </p:cNvPr>
          <p:cNvSpPr txBox="1"/>
          <p:nvPr/>
        </p:nvSpPr>
        <p:spPr>
          <a:xfrm>
            <a:off x="8995346" y="4636975"/>
            <a:ext cx="2426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플레인 요거트 </a:t>
            </a:r>
            <a:r>
              <a:rPr lang="ko-KR" altLang="en-US" dirty="0" err="1"/>
              <a:t>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 요거트 </a:t>
            </a:r>
            <a:r>
              <a:rPr lang="ko-KR" altLang="en-US" dirty="0" err="1"/>
              <a:t>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블루베리 요거트 </a:t>
            </a:r>
            <a:r>
              <a:rPr lang="ko-KR" altLang="en-US" dirty="0" err="1"/>
              <a:t>스무디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68501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18.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카페베네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7410" name="Picture 2" descr="커피]카페베네 로고 jpg,png,ai : 네이버 블로그">
            <a:extLst>
              <a:ext uri="{FF2B5EF4-FFF2-40B4-BE49-F238E27FC236}">
                <a16:creationId xmlns:a16="http://schemas.microsoft.com/office/drawing/2014/main" id="{E96F813C-A8CD-8410-CD62-FB40E472C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3" y="1888957"/>
            <a:ext cx="4836695" cy="48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커피]카페베네 로고 jpg,png,ai : 네이버 블로그">
            <a:extLst>
              <a:ext uri="{FF2B5EF4-FFF2-40B4-BE49-F238E27FC236}">
                <a16:creationId xmlns:a16="http://schemas.microsoft.com/office/drawing/2014/main" id="{5A6C7C61-3D41-4D8D-FE5B-8E7573124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06" y="144379"/>
            <a:ext cx="7732294" cy="773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869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카페베네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AA5191-E04F-13A8-5743-9F6E5E1FBE0A}"/>
              </a:ext>
            </a:extLst>
          </p:cNvPr>
          <p:cNvSpPr/>
          <p:nvPr/>
        </p:nvSpPr>
        <p:spPr>
          <a:xfrm>
            <a:off x="249331" y="793108"/>
            <a:ext cx="3142798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61545-C37D-B360-B6C1-20D01917CFD3}"/>
              </a:ext>
            </a:extLst>
          </p:cNvPr>
          <p:cNvSpPr txBox="1"/>
          <p:nvPr/>
        </p:nvSpPr>
        <p:spPr>
          <a:xfrm>
            <a:off x="1350596" y="859209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커피류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22CA3-D180-91CE-EE42-705785D87DA9}"/>
              </a:ext>
            </a:extLst>
          </p:cNvPr>
          <p:cNvSpPr txBox="1"/>
          <p:nvPr/>
        </p:nvSpPr>
        <p:spPr>
          <a:xfrm>
            <a:off x="4034036" y="1513455"/>
            <a:ext cx="2426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에스프레소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바닐라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78F501-2918-130B-13DA-87695B075B73}"/>
              </a:ext>
            </a:extLst>
          </p:cNvPr>
          <p:cNvSpPr/>
          <p:nvPr/>
        </p:nvSpPr>
        <p:spPr>
          <a:xfrm>
            <a:off x="3675873" y="793107"/>
            <a:ext cx="2931404" cy="34023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352BDA-FC8F-B6FA-CDC1-00F366B40607}"/>
              </a:ext>
            </a:extLst>
          </p:cNvPr>
          <p:cNvSpPr txBox="1"/>
          <p:nvPr/>
        </p:nvSpPr>
        <p:spPr>
          <a:xfrm>
            <a:off x="4442404" y="928245"/>
            <a:ext cx="160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(HOT)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7B0A8F-B4F5-A733-2AF9-6B499738CA20}"/>
              </a:ext>
            </a:extLst>
          </p:cNvPr>
          <p:cNvSpPr/>
          <p:nvPr/>
        </p:nvSpPr>
        <p:spPr>
          <a:xfrm>
            <a:off x="6818672" y="795177"/>
            <a:ext cx="5160016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FE8B4-BA7B-2BC9-8AF2-CC0C1706B075}"/>
              </a:ext>
            </a:extLst>
          </p:cNvPr>
          <p:cNvSpPr txBox="1"/>
          <p:nvPr/>
        </p:nvSpPr>
        <p:spPr>
          <a:xfrm>
            <a:off x="8789782" y="897120"/>
            <a:ext cx="1471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83F9F-6FA1-FAC0-40FD-ADF791EA8871}"/>
              </a:ext>
            </a:extLst>
          </p:cNvPr>
          <p:cNvSpPr txBox="1"/>
          <p:nvPr/>
        </p:nvSpPr>
        <p:spPr>
          <a:xfrm>
            <a:off x="607494" y="1444419"/>
            <a:ext cx="2426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공주밤</a:t>
            </a:r>
            <a:r>
              <a:rPr lang="ko-KR" altLang="en-US" dirty="0"/>
              <a:t> </a:t>
            </a:r>
            <a:r>
              <a:rPr lang="ko-KR" altLang="en-US" dirty="0" err="1"/>
              <a:t>마끼아또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 </a:t>
            </a:r>
            <a:r>
              <a:rPr lang="ko-KR" altLang="en-US" dirty="0" err="1"/>
              <a:t>오트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베네캣</a:t>
            </a:r>
            <a:r>
              <a:rPr lang="ko-KR" altLang="en-US" dirty="0"/>
              <a:t> </a:t>
            </a:r>
            <a:r>
              <a:rPr lang="ko-KR" altLang="en-US" dirty="0" err="1"/>
              <a:t>달고나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아인슈페너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바닐라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카페모카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마끼아또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치즈크림 플랫 화이트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7A37C4-4000-CBBE-C550-44B4041A0511}"/>
              </a:ext>
            </a:extLst>
          </p:cNvPr>
          <p:cNvSpPr txBox="1"/>
          <p:nvPr/>
        </p:nvSpPr>
        <p:spPr>
          <a:xfrm>
            <a:off x="7032876" y="1318259"/>
            <a:ext cx="24264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모카프라페노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티라미수</a:t>
            </a:r>
            <a:r>
              <a:rPr lang="ko-KR" altLang="en-US" dirty="0"/>
              <a:t>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r>
              <a:rPr lang="ko-KR" altLang="en-US" dirty="0"/>
              <a:t>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티라미수</a:t>
            </a:r>
            <a:r>
              <a:rPr lang="ko-KR" altLang="en-US" dirty="0"/>
              <a:t>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브라운 슈가 버블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바닐라 플로트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라일락 바닐라빈 라떼</a:t>
            </a:r>
            <a:r>
              <a:rPr lang="en-US" altLang="ko-KR" dirty="0"/>
              <a:t>(</a:t>
            </a:r>
            <a:r>
              <a:rPr lang="ko-KR" altLang="en-US" dirty="0" err="1"/>
              <a:t>시그니처</a:t>
            </a:r>
            <a:r>
              <a:rPr lang="en-US" altLang="ko-KR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28AD4D-F483-72A5-0CFE-F88DA0DFBD11}"/>
              </a:ext>
            </a:extLst>
          </p:cNvPr>
          <p:cNvSpPr txBox="1"/>
          <p:nvPr/>
        </p:nvSpPr>
        <p:spPr>
          <a:xfrm>
            <a:off x="9489759" y="1318260"/>
            <a:ext cx="2426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오리지널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헤이즐넛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더블 </a:t>
            </a:r>
            <a:r>
              <a:rPr lang="ko-KR" altLang="en-US" dirty="0" err="1"/>
              <a:t>베네브루</a:t>
            </a:r>
            <a:r>
              <a:rPr lang="ko-KR" altLang="en-US" dirty="0"/>
              <a:t> </a:t>
            </a:r>
            <a:r>
              <a:rPr lang="ko-KR" altLang="en-US" dirty="0" err="1"/>
              <a:t>블루밍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마끼아또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라일락 바닐라빈 라떼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라일락 바닐라빈 라떼</a:t>
            </a:r>
            <a:r>
              <a:rPr lang="en-US" altLang="ko-KR" dirty="0"/>
              <a:t>(</a:t>
            </a:r>
            <a:r>
              <a:rPr lang="ko-KR" altLang="en-US" dirty="0" err="1"/>
              <a:t>블루밍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47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카페베네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AA4C45-3BB4-89C2-6220-9F62BBEB0187}"/>
              </a:ext>
            </a:extLst>
          </p:cNvPr>
          <p:cNvSpPr/>
          <p:nvPr/>
        </p:nvSpPr>
        <p:spPr>
          <a:xfrm>
            <a:off x="249331" y="672053"/>
            <a:ext cx="11666898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24B68-FAD6-B2E7-A03A-8F0454AB18B6}"/>
              </a:ext>
            </a:extLst>
          </p:cNvPr>
          <p:cNvSpPr txBox="1"/>
          <p:nvPr/>
        </p:nvSpPr>
        <p:spPr>
          <a:xfrm>
            <a:off x="1130453" y="828294"/>
            <a:ext cx="1471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6C69-7A6B-C60E-E000-1AD4874BB28C}"/>
              </a:ext>
            </a:extLst>
          </p:cNvPr>
          <p:cNvSpPr txBox="1"/>
          <p:nvPr/>
        </p:nvSpPr>
        <p:spPr>
          <a:xfrm>
            <a:off x="653156" y="1259181"/>
            <a:ext cx="242647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더블 </a:t>
            </a:r>
            <a:r>
              <a:rPr lang="ko-KR" altLang="en-US" dirty="0" err="1"/>
              <a:t>베네브루</a:t>
            </a:r>
            <a:r>
              <a:rPr lang="ko-KR" altLang="en-US" dirty="0"/>
              <a:t> </a:t>
            </a:r>
            <a:r>
              <a:rPr lang="ko-KR" altLang="en-US" dirty="0" err="1"/>
              <a:t>시그니처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라떼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더블 </a:t>
            </a:r>
            <a:r>
              <a:rPr lang="ko-KR" altLang="en-US" dirty="0" err="1"/>
              <a:t>베네브루</a:t>
            </a:r>
            <a:r>
              <a:rPr lang="ko-KR" altLang="en-US" dirty="0"/>
              <a:t>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마끼아또</a:t>
            </a:r>
            <a:r>
              <a:rPr lang="ko-KR" altLang="en-US" dirty="0"/>
              <a:t>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헤이즐넛</a:t>
            </a:r>
            <a:r>
              <a:rPr lang="ko-KR" altLang="en-US" dirty="0"/>
              <a:t> 라떼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오리지널 </a:t>
            </a:r>
            <a:r>
              <a:rPr lang="ko-KR" altLang="en-US" dirty="0" err="1"/>
              <a:t>프라페노</a:t>
            </a:r>
            <a:r>
              <a:rPr lang="ko-KR" altLang="en-US" dirty="0"/>
              <a:t>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20128-9DA0-59FF-3067-594D85BA32D6}"/>
              </a:ext>
            </a:extLst>
          </p:cNvPr>
          <p:cNvSpPr txBox="1"/>
          <p:nvPr/>
        </p:nvSpPr>
        <p:spPr>
          <a:xfrm>
            <a:off x="2983548" y="1165775"/>
            <a:ext cx="2426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r>
              <a:rPr lang="ko-KR" altLang="en-US" dirty="0"/>
              <a:t>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모카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r>
              <a:rPr lang="ko-KR" altLang="en-US" dirty="0"/>
              <a:t>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바닐라 플로트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r>
              <a:rPr lang="ko-KR" altLang="en-US" dirty="0"/>
              <a:t> 브라운 </a:t>
            </a:r>
            <a:r>
              <a:rPr lang="ko-KR" altLang="en-US" dirty="0" err="1"/>
              <a:t>슈거</a:t>
            </a:r>
            <a:r>
              <a:rPr lang="ko-KR" altLang="en-US" dirty="0"/>
              <a:t> 버블 라떼 </a:t>
            </a:r>
            <a:r>
              <a:rPr lang="ko-KR" altLang="en-US" dirty="0" err="1"/>
              <a:t>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티라미수</a:t>
            </a:r>
            <a:r>
              <a:rPr lang="ko-KR" altLang="en-US" dirty="0"/>
              <a:t>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바닐라 플로트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56CEE-DA8C-2940-E9E2-95DA22EB9E15}"/>
              </a:ext>
            </a:extLst>
          </p:cNvPr>
          <p:cNvSpPr txBox="1"/>
          <p:nvPr/>
        </p:nvSpPr>
        <p:spPr>
          <a:xfrm>
            <a:off x="5410020" y="1133718"/>
            <a:ext cx="24264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커피 더블 </a:t>
            </a:r>
            <a:r>
              <a:rPr lang="ko-KR" altLang="en-US" dirty="0" err="1"/>
              <a:t>베네프레소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바닐라 더블 </a:t>
            </a:r>
            <a:r>
              <a:rPr lang="ko-KR" altLang="en-US" dirty="0" err="1"/>
              <a:t>베네프레소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모카</a:t>
            </a:r>
            <a:r>
              <a:rPr lang="ko-KR" altLang="en-US" dirty="0"/>
              <a:t> 더블 </a:t>
            </a:r>
            <a:r>
              <a:rPr lang="ko-KR" altLang="en-US" dirty="0" err="1"/>
              <a:t>베네프레소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오리지널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모카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베네캣</a:t>
            </a:r>
            <a:r>
              <a:rPr lang="ko-KR" altLang="en-US" dirty="0"/>
              <a:t> </a:t>
            </a:r>
            <a:r>
              <a:rPr lang="ko-KR" altLang="en-US" dirty="0" err="1"/>
              <a:t>달고나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75041-4140-B8F4-D6E9-F53423D9F03A}"/>
              </a:ext>
            </a:extLst>
          </p:cNvPr>
          <p:cNvSpPr txBox="1"/>
          <p:nvPr/>
        </p:nvSpPr>
        <p:spPr>
          <a:xfrm>
            <a:off x="7740412" y="1004042"/>
            <a:ext cx="24264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마끼아또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</a:t>
            </a:r>
            <a:r>
              <a:rPr lang="ko-KR" altLang="en-US" dirty="0" err="1"/>
              <a:t>헤이즐넛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시그니처</a:t>
            </a:r>
            <a:r>
              <a:rPr lang="ko-KR" altLang="en-US" dirty="0"/>
              <a:t> </a:t>
            </a:r>
            <a:r>
              <a:rPr lang="ko-KR" altLang="en-US" dirty="0" err="1"/>
              <a:t>콜드브루</a:t>
            </a:r>
            <a:r>
              <a:rPr lang="ko-KR" altLang="en-US" dirty="0"/>
              <a:t> 브라운 슈가 버블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 라떼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1245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카페베네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BC066F-E0F6-387A-ADE0-7E7E524AFAD2}"/>
              </a:ext>
            </a:extLst>
          </p:cNvPr>
          <p:cNvSpPr/>
          <p:nvPr/>
        </p:nvSpPr>
        <p:spPr>
          <a:xfrm>
            <a:off x="249331" y="793108"/>
            <a:ext cx="3142798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D0A71-612F-ACCD-D095-D40EE01742E3}"/>
              </a:ext>
            </a:extLst>
          </p:cNvPr>
          <p:cNvSpPr txBox="1"/>
          <p:nvPr/>
        </p:nvSpPr>
        <p:spPr>
          <a:xfrm>
            <a:off x="1413383" y="828294"/>
            <a:ext cx="906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라떼류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23B74-CF1F-AC92-2D9D-2B6C43D28E0F}"/>
              </a:ext>
            </a:extLst>
          </p:cNvPr>
          <p:cNvSpPr txBox="1"/>
          <p:nvPr/>
        </p:nvSpPr>
        <p:spPr>
          <a:xfrm>
            <a:off x="653156" y="1259181"/>
            <a:ext cx="2426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공주밤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우리흑임자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제주녹차</a:t>
            </a:r>
            <a:r>
              <a:rPr lang="ko-KR" altLang="en-US" dirty="0"/>
              <a:t> </a:t>
            </a:r>
            <a:r>
              <a:rPr lang="ko-KR" altLang="en-US" dirty="0" err="1"/>
              <a:t>오트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머스캣</a:t>
            </a:r>
            <a:r>
              <a:rPr lang="ko-KR" altLang="en-US" dirty="0"/>
              <a:t> </a:t>
            </a:r>
            <a:r>
              <a:rPr lang="ko-KR" altLang="en-US" dirty="0" err="1"/>
              <a:t>밀크티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초콜릿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제주녹차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오곡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고구마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얼그레이</a:t>
            </a:r>
            <a:r>
              <a:rPr lang="ko-KR" altLang="en-US" dirty="0"/>
              <a:t> </a:t>
            </a:r>
            <a:r>
              <a:rPr lang="ko-KR" altLang="en-US" dirty="0" err="1"/>
              <a:t>밀크티</a:t>
            </a:r>
            <a:r>
              <a:rPr lang="ko-KR" altLang="en-US" dirty="0"/>
              <a:t> 라떼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FC74E8-AEA1-A413-CC62-0691189F80AC}"/>
              </a:ext>
            </a:extLst>
          </p:cNvPr>
          <p:cNvSpPr/>
          <p:nvPr/>
        </p:nvSpPr>
        <p:spPr>
          <a:xfrm>
            <a:off x="3570958" y="793107"/>
            <a:ext cx="3142798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117E6-277C-2718-ED3F-A67B1FC43144}"/>
              </a:ext>
            </a:extLst>
          </p:cNvPr>
          <p:cNvSpPr txBox="1"/>
          <p:nvPr/>
        </p:nvSpPr>
        <p:spPr>
          <a:xfrm>
            <a:off x="4390390" y="828294"/>
            <a:ext cx="15039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라떼류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8A2800-F544-ACB7-8987-7C9E25D6BDF9}"/>
              </a:ext>
            </a:extLst>
          </p:cNvPr>
          <p:cNvSpPr txBox="1"/>
          <p:nvPr/>
        </p:nvSpPr>
        <p:spPr>
          <a:xfrm>
            <a:off x="3839855" y="1261590"/>
            <a:ext cx="2426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애플망고</a:t>
            </a:r>
            <a:r>
              <a:rPr lang="ko-KR" altLang="en-US" dirty="0"/>
              <a:t> 연유 </a:t>
            </a:r>
            <a:r>
              <a:rPr lang="ko-KR" altLang="en-US" dirty="0" err="1"/>
              <a:t>보틀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생딸기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치즈 버블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치즈크림 숏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밀크티</a:t>
            </a:r>
            <a:r>
              <a:rPr lang="ko-KR" altLang="en-US" dirty="0"/>
              <a:t> 버블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타로 버블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밀크티</a:t>
            </a:r>
            <a:r>
              <a:rPr lang="ko-KR" altLang="en-US" dirty="0"/>
              <a:t> 브라운 슈가 버블 라떼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1906A8-B930-C707-9CB6-59C71AB0A478}"/>
              </a:ext>
            </a:extLst>
          </p:cNvPr>
          <p:cNvSpPr/>
          <p:nvPr/>
        </p:nvSpPr>
        <p:spPr>
          <a:xfrm>
            <a:off x="6892584" y="793106"/>
            <a:ext cx="5086103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5A3EE-6AE8-D97F-A068-681C6464B633}"/>
              </a:ext>
            </a:extLst>
          </p:cNvPr>
          <p:cNvSpPr txBox="1"/>
          <p:nvPr/>
        </p:nvSpPr>
        <p:spPr>
          <a:xfrm>
            <a:off x="7900368" y="784311"/>
            <a:ext cx="1127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프라페노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E222ED-2B90-3443-A11F-389DE643C1D1}"/>
              </a:ext>
            </a:extLst>
          </p:cNvPr>
          <p:cNvSpPr txBox="1"/>
          <p:nvPr/>
        </p:nvSpPr>
        <p:spPr>
          <a:xfrm>
            <a:off x="7009163" y="1259181"/>
            <a:ext cx="2426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애플망고</a:t>
            </a:r>
            <a:r>
              <a:rPr lang="ko-KR" altLang="en-US" dirty="0"/>
              <a:t> </a:t>
            </a:r>
            <a:r>
              <a:rPr lang="ko-KR" altLang="en-US" dirty="0" err="1"/>
              <a:t>리얼</a:t>
            </a:r>
            <a:r>
              <a:rPr lang="ko-KR" altLang="en-US" dirty="0"/>
              <a:t> 요거트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애플망고</a:t>
            </a:r>
            <a:r>
              <a:rPr lang="ko-KR" altLang="en-US" dirty="0"/>
              <a:t> 치즈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 </a:t>
            </a:r>
            <a:r>
              <a:rPr lang="ko-KR" altLang="en-US" dirty="0" err="1"/>
              <a:t>소보로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제주한라봉 </a:t>
            </a:r>
            <a:r>
              <a:rPr lang="ko-KR" altLang="en-US" dirty="0" err="1"/>
              <a:t>리얼</a:t>
            </a:r>
            <a:r>
              <a:rPr lang="ko-KR" altLang="en-US" dirty="0"/>
              <a:t> 요거트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트리플</a:t>
            </a:r>
            <a:r>
              <a:rPr lang="ko-KR" altLang="en-US" dirty="0"/>
              <a:t> 치즈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쉐이크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찰떡팥</a:t>
            </a:r>
            <a:r>
              <a:rPr lang="ko-KR" altLang="en-US" dirty="0"/>
              <a:t>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제주녹차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947B62-6AC8-AA3A-6357-7AE1D4BBBDA2}"/>
              </a:ext>
            </a:extLst>
          </p:cNvPr>
          <p:cNvSpPr txBox="1"/>
          <p:nvPr/>
        </p:nvSpPr>
        <p:spPr>
          <a:xfrm>
            <a:off x="9409011" y="1204023"/>
            <a:ext cx="2426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초코칩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초콜릿 쿠키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플레인 </a:t>
            </a:r>
            <a:r>
              <a:rPr lang="ko-KR" altLang="en-US" dirty="0" err="1"/>
              <a:t>리얼</a:t>
            </a:r>
            <a:r>
              <a:rPr lang="ko-KR" altLang="en-US" dirty="0"/>
              <a:t> 요거트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 </a:t>
            </a:r>
            <a:r>
              <a:rPr lang="ko-KR" altLang="en-US" dirty="0" err="1"/>
              <a:t>리얼</a:t>
            </a:r>
            <a:r>
              <a:rPr lang="ko-KR" altLang="en-US" dirty="0"/>
              <a:t> 요거트 </a:t>
            </a:r>
            <a:r>
              <a:rPr lang="ko-KR" altLang="en-US" dirty="0" err="1"/>
              <a:t>프라페노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블루베리 </a:t>
            </a:r>
            <a:r>
              <a:rPr lang="ko-KR" altLang="en-US" dirty="0" err="1"/>
              <a:t>리얼</a:t>
            </a:r>
            <a:r>
              <a:rPr lang="ko-KR" altLang="en-US" dirty="0"/>
              <a:t> 요거트 </a:t>
            </a:r>
            <a:r>
              <a:rPr lang="ko-KR" altLang="en-US" dirty="0" err="1"/>
              <a:t>프라페노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6231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카페베네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13CBBC-C298-64D3-C799-B75350B72098}"/>
              </a:ext>
            </a:extLst>
          </p:cNvPr>
          <p:cNvSpPr/>
          <p:nvPr/>
        </p:nvSpPr>
        <p:spPr>
          <a:xfrm>
            <a:off x="249331" y="793109"/>
            <a:ext cx="3142798" cy="43046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6BEE8-E085-3453-C437-D97C45E35A1D}"/>
              </a:ext>
            </a:extLst>
          </p:cNvPr>
          <p:cNvSpPr txBox="1"/>
          <p:nvPr/>
        </p:nvSpPr>
        <p:spPr>
          <a:xfrm>
            <a:off x="1263503" y="828294"/>
            <a:ext cx="12057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에이드 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8E6163-B7C2-29E5-3B07-2F6CCF9D8E8F}"/>
              </a:ext>
            </a:extLst>
          </p:cNvPr>
          <p:cNvSpPr txBox="1"/>
          <p:nvPr/>
        </p:nvSpPr>
        <p:spPr>
          <a:xfrm>
            <a:off x="653156" y="1259181"/>
            <a:ext cx="24264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제주한라봉 </a:t>
            </a:r>
            <a:r>
              <a:rPr lang="ko-KR" altLang="en-US" dirty="0" err="1"/>
              <a:t>젤라또</a:t>
            </a:r>
            <a:r>
              <a:rPr lang="ko-KR" altLang="en-US" dirty="0"/>
              <a:t>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자몽</a:t>
            </a:r>
            <a:r>
              <a:rPr lang="ko-KR" altLang="en-US" dirty="0"/>
              <a:t> </a:t>
            </a:r>
            <a:r>
              <a:rPr lang="ko-KR" altLang="en-US" dirty="0" err="1"/>
              <a:t>히비스커스</a:t>
            </a:r>
            <a:r>
              <a:rPr lang="ko-KR" altLang="en-US" dirty="0"/>
              <a:t> 티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레몬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자몽</a:t>
            </a:r>
            <a:r>
              <a:rPr lang="ko-KR" altLang="en-US" dirty="0"/>
              <a:t>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청포도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자두 에이드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CDD617-B2E1-9155-C6A3-E2E7DA745B6D}"/>
              </a:ext>
            </a:extLst>
          </p:cNvPr>
          <p:cNvSpPr/>
          <p:nvPr/>
        </p:nvSpPr>
        <p:spPr>
          <a:xfrm>
            <a:off x="3570958" y="793107"/>
            <a:ext cx="3142798" cy="33808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51C4B-8F8A-19F0-06A3-26B945424898}"/>
              </a:ext>
            </a:extLst>
          </p:cNvPr>
          <p:cNvSpPr txBox="1"/>
          <p:nvPr/>
        </p:nvSpPr>
        <p:spPr>
          <a:xfrm>
            <a:off x="4539467" y="828294"/>
            <a:ext cx="12057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에이드 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5F6A7-3E53-F43C-1D0E-FD198CEB2C41}"/>
              </a:ext>
            </a:extLst>
          </p:cNvPr>
          <p:cNvSpPr txBox="1"/>
          <p:nvPr/>
        </p:nvSpPr>
        <p:spPr>
          <a:xfrm>
            <a:off x="3929120" y="1259181"/>
            <a:ext cx="2426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애플망고</a:t>
            </a:r>
            <a:r>
              <a:rPr lang="ko-KR" altLang="en-US" dirty="0"/>
              <a:t> 주스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생딸기</a:t>
            </a:r>
            <a:r>
              <a:rPr lang="ko-KR" altLang="en-US" dirty="0"/>
              <a:t> 주스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자몽</a:t>
            </a:r>
            <a:r>
              <a:rPr lang="ko-KR" altLang="en-US" dirty="0"/>
              <a:t> 주스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키위 주스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홍시 주스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8FCACB-F6E9-48F6-9E2F-7211AC947B3E}"/>
              </a:ext>
            </a:extLst>
          </p:cNvPr>
          <p:cNvSpPr/>
          <p:nvPr/>
        </p:nvSpPr>
        <p:spPr>
          <a:xfrm>
            <a:off x="6892585" y="793107"/>
            <a:ext cx="5023644" cy="5576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C8A10-DCC4-CD29-D880-9721E67A9C73}"/>
              </a:ext>
            </a:extLst>
          </p:cNvPr>
          <p:cNvSpPr txBox="1"/>
          <p:nvPr/>
        </p:nvSpPr>
        <p:spPr>
          <a:xfrm>
            <a:off x="8096735" y="828293"/>
            <a:ext cx="734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 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3CB4AF-F3FD-6E1E-9255-153F3D298570}"/>
              </a:ext>
            </a:extLst>
          </p:cNvPr>
          <p:cNvSpPr txBox="1"/>
          <p:nvPr/>
        </p:nvSpPr>
        <p:spPr>
          <a:xfrm>
            <a:off x="7250747" y="1190851"/>
            <a:ext cx="24264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캐모마일티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페퍼민트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머스캣</a:t>
            </a:r>
            <a:r>
              <a:rPr lang="ko-KR" altLang="en-US" dirty="0"/>
              <a:t> </a:t>
            </a:r>
            <a:r>
              <a:rPr lang="ko-KR" altLang="en-US" dirty="0" err="1"/>
              <a:t>블렌드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아쌈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얼그레이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레몬 사과 </a:t>
            </a:r>
            <a:r>
              <a:rPr lang="ko-KR" altLang="en-US" dirty="0" err="1"/>
              <a:t>블렌드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감잎</a:t>
            </a:r>
            <a:r>
              <a:rPr lang="ko-KR" altLang="en-US" dirty="0"/>
              <a:t> 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히비스커스</a:t>
            </a:r>
            <a:r>
              <a:rPr lang="ko-KR" altLang="en-US" dirty="0"/>
              <a:t> </a:t>
            </a:r>
            <a:r>
              <a:rPr lang="ko-KR" altLang="en-US" dirty="0" err="1"/>
              <a:t>블렌디드</a:t>
            </a:r>
            <a:r>
              <a:rPr lang="ko-KR" altLang="en-US" dirty="0"/>
              <a:t> 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국화차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AE14-C2F0-43B0-B6B1-B229D071C596}"/>
              </a:ext>
            </a:extLst>
          </p:cNvPr>
          <p:cNvSpPr txBox="1"/>
          <p:nvPr/>
        </p:nvSpPr>
        <p:spPr>
          <a:xfrm>
            <a:off x="9403412" y="1161539"/>
            <a:ext cx="242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고홍유자</a:t>
            </a:r>
            <a:r>
              <a:rPr lang="ko-KR" altLang="en-US" dirty="0"/>
              <a:t> 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자몽</a:t>
            </a:r>
            <a:r>
              <a:rPr lang="ko-KR" altLang="en-US" dirty="0"/>
              <a:t> 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580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2. </a:t>
            </a:r>
            <a:r>
              <a:rPr lang="ko-KR" altLang="en-US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메가커피</a:t>
            </a:r>
          </a:p>
        </p:txBody>
      </p:sp>
      <p:pic>
        <p:nvPicPr>
          <p:cNvPr id="2050" name="Picture 2" descr="메가MGC커피 - 나무위키">
            <a:extLst>
              <a:ext uri="{FF2B5EF4-FFF2-40B4-BE49-F238E27FC236}">
                <a16:creationId xmlns:a16="http://schemas.microsoft.com/office/drawing/2014/main" id="{5BB8317C-3D62-942C-A361-8E4EF2EEF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71" y="3260601"/>
            <a:ext cx="8871858" cy="18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943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카페베네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ACF8FB-B066-629E-8FA6-15753DB1B638}"/>
              </a:ext>
            </a:extLst>
          </p:cNvPr>
          <p:cNvSpPr/>
          <p:nvPr/>
        </p:nvSpPr>
        <p:spPr>
          <a:xfrm>
            <a:off x="249331" y="793108"/>
            <a:ext cx="3142798" cy="21151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EE338-82E3-A777-8EDB-0FEA057BDE2B}"/>
              </a:ext>
            </a:extLst>
          </p:cNvPr>
          <p:cNvSpPr txBox="1"/>
          <p:nvPr/>
        </p:nvSpPr>
        <p:spPr>
          <a:xfrm>
            <a:off x="1132860" y="828294"/>
            <a:ext cx="1467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 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(HOT)	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2D848-12F4-B583-12C5-929C2B42190C}"/>
              </a:ext>
            </a:extLst>
          </p:cNvPr>
          <p:cNvSpPr txBox="1"/>
          <p:nvPr/>
        </p:nvSpPr>
        <p:spPr>
          <a:xfrm>
            <a:off x="653156" y="1259181"/>
            <a:ext cx="242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문경오미자</a:t>
            </a:r>
            <a:r>
              <a:rPr lang="ko-KR" altLang="en-US" dirty="0"/>
              <a:t> </a:t>
            </a:r>
            <a:r>
              <a:rPr lang="ko-KR" altLang="en-US" dirty="0" err="1"/>
              <a:t>뱅쇼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CE69B-04BC-F16B-3285-D41B7B9244AC}"/>
              </a:ext>
            </a:extLst>
          </p:cNvPr>
          <p:cNvSpPr txBox="1"/>
          <p:nvPr/>
        </p:nvSpPr>
        <p:spPr>
          <a:xfrm>
            <a:off x="1095799" y="1775290"/>
            <a:ext cx="1345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 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(ICE)	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EBC36-2807-8788-CA44-C90BC95FE267}"/>
              </a:ext>
            </a:extLst>
          </p:cNvPr>
          <p:cNvSpPr txBox="1"/>
          <p:nvPr/>
        </p:nvSpPr>
        <p:spPr>
          <a:xfrm>
            <a:off x="607494" y="2253863"/>
            <a:ext cx="242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복숭아 </a:t>
            </a:r>
            <a:r>
              <a:rPr lang="ko-KR" altLang="en-US" dirty="0" err="1"/>
              <a:t>아이스티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6950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19.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더카페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6392" name="Picture 8" descr="더까페 – A&amp;H">
            <a:extLst>
              <a:ext uri="{FF2B5EF4-FFF2-40B4-BE49-F238E27FC236}">
                <a16:creationId xmlns:a16="http://schemas.microsoft.com/office/drawing/2014/main" id="{16EC7AF9-CEFB-A871-FF5F-B2B104B77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063" y="2273800"/>
            <a:ext cx="4523874" cy="45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782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더카페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1499915" y="305385"/>
            <a:ext cx="10416314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61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89" y="365126"/>
            <a:ext cx="11500022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20.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커피에반하다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5362" name="Picture 2" descr="커피에반하다">
            <a:extLst>
              <a:ext uri="{FF2B5EF4-FFF2-40B4-BE49-F238E27FC236}">
                <a16:creationId xmlns:a16="http://schemas.microsoft.com/office/drawing/2014/main" id="{89A8FDC8-B1A9-EF4E-4FAC-B84628E6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60" y="2936281"/>
            <a:ext cx="8611880" cy="303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398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4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커피에반하다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673313" y="305385"/>
            <a:ext cx="9242916" cy="63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F9C6FC-E229-4C0D-C53A-4D307719F822}"/>
              </a:ext>
            </a:extLst>
          </p:cNvPr>
          <p:cNvSpPr/>
          <p:nvPr/>
        </p:nvSpPr>
        <p:spPr>
          <a:xfrm>
            <a:off x="249331" y="793108"/>
            <a:ext cx="5237070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B2C3A-8DE5-8DF1-079E-9C7EA6835712}"/>
              </a:ext>
            </a:extLst>
          </p:cNvPr>
          <p:cNvSpPr txBox="1"/>
          <p:nvPr/>
        </p:nvSpPr>
        <p:spPr>
          <a:xfrm>
            <a:off x="1350596" y="859209"/>
            <a:ext cx="867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커피류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C318F-3E4F-6803-E880-BA6700FA3C56}"/>
              </a:ext>
            </a:extLst>
          </p:cNvPr>
          <p:cNvSpPr txBox="1"/>
          <p:nvPr/>
        </p:nvSpPr>
        <p:spPr>
          <a:xfrm>
            <a:off x="651026" y="1356197"/>
            <a:ext cx="2426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라이트 </a:t>
            </a:r>
            <a:r>
              <a:rPr lang="ko-KR" altLang="en-US" dirty="0" err="1"/>
              <a:t>바닐라라떼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커피에바나나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그샷추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버터크림라떼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돌체라떼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흑임자크림라떼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카라멜라떼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카페라떼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861BF-4CB6-8478-8D78-90C8B8CB13D2}"/>
              </a:ext>
            </a:extLst>
          </p:cNvPr>
          <p:cNvSpPr txBox="1"/>
          <p:nvPr/>
        </p:nvSpPr>
        <p:spPr>
          <a:xfrm>
            <a:off x="2965527" y="1340794"/>
            <a:ext cx="2426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카푸치노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바닐라라떼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카페모카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카라멜모카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카라멜마키아또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콜드브루라떼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786FA7-EA47-DAE0-8D09-7323EDF42120}"/>
              </a:ext>
            </a:extLst>
          </p:cNvPr>
          <p:cNvSpPr/>
          <p:nvPr/>
        </p:nvSpPr>
        <p:spPr>
          <a:xfrm>
            <a:off x="5604334" y="780818"/>
            <a:ext cx="3185448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07339-F118-72D5-9476-C3918E38C32E}"/>
              </a:ext>
            </a:extLst>
          </p:cNvPr>
          <p:cNvSpPr txBox="1"/>
          <p:nvPr/>
        </p:nvSpPr>
        <p:spPr>
          <a:xfrm>
            <a:off x="6370653" y="1054333"/>
            <a:ext cx="1609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(HOT)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258BCF-52D8-A929-0CBD-FCB01258D5EF}"/>
              </a:ext>
            </a:extLst>
          </p:cNvPr>
          <p:cNvSpPr/>
          <p:nvPr/>
        </p:nvSpPr>
        <p:spPr>
          <a:xfrm>
            <a:off x="8907715" y="780817"/>
            <a:ext cx="3185448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B0DD7-6F81-6E6A-EC1B-1227F0811D8B}"/>
              </a:ext>
            </a:extLst>
          </p:cNvPr>
          <p:cNvSpPr txBox="1"/>
          <p:nvPr/>
        </p:nvSpPr>
        <p:spPr>
          <a:xfrm>
            <a:off x="9764501" y="1140753"/>
            <a:ext cx="1471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9DF4F5-2C3A-5999-20AF-93B9DEF48CDF}"/>
              </a:ext>
            </a:extLst>
          </p:cNvPr>
          <p:cNvSpPr txBox="1"/>
          <p:nvPr/>
        </p:nvSpPr>
        <p:spPr>
          <a:xfrm>
            <a:off x="9226473" y="1664578"/>
            <a:ext cx="2426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연유바닐라볼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카라멜바닐라볼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모카바닐라볼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달고나</a:t>
            </a:r>
            <a:r>
              <a:rPr lang="ko-KR" altLang="en-US" dirty="0"/>
              <a:t> 크림커피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달고나</a:t>
            </a:r>
            <a:r>
              <a:rPr lang="ko-KR" altLang="en-US" dirty="0"/>
              <a:t> </a:t>
            </a:r>
            <a:r>
              <a:rPr lang="ko-KR" altLang="en-US" dirty="0" err="1"/>
              <a:t>아인슈패너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5E128-D7A7-DCD1-4EBE-13511CF5CF66}"/>
              </a:ext>
            </a:extLst>
          </p:cNvPr>
          <p:cNvSpPr txBox="1"/>
          <p:nvPr/>
        </p:nvSpPr>
        <p:spPr>
          <a:xfrm>
            <a:off x="5943217" y="1641612"/>
            <a:ext cx="242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에스프레소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토피넛라떼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6732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4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커피에반하다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673313" y="305385"/>
            <a:ext cx="9242916" cy="63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F9C6FC-E229-4C0D-C53A-4D307719F822}"/>
              </a:ext>
            </a:extLst>
          </p:cNvPr>
          <p:cNvSpPr/>
          <p:nvPr/>
        </p:nvSpPr>
        <p:spPr>
          <a:xfrm>
            <a:off x="249331" y="793108"/>
            <a:ext cx="5237070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B2C3A-8DE5-8DF1-079E-9C7EA6835712}"/>
              </a:ext>
            </a:extLst>
          </p:cNvPr>
          <p:cNvSpPr txBox="1"/>
          <p:nvPr/>
        </p:nvSpPr>
        <p:spPr>
          <a:xfrm>
            <a:off x="1231974" y="859209"/>
            <a:ext cx="1104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논커피류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861BF-4CB6-8478-8D78-90C8B8CB13D2}"/>
              </a:ext>
            </a:extLst>
          </p:cNvPr>
          <p:cNvSpPr txBox="1"/>
          <p:nvPr/>
        </p:nvSpPr>
        <p:spPr>
          <a:xfrm>
            <a:off x="2965527" y="1340794"/>
            <a:ext cx="2426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그린티라떼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검은콩라떼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단호박라떼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고구마라떼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밤라떼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민트초코라떼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초코바나나라떼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헤이즐넛자바칩라떼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786FA7-EA47-DAE0-8D09-7323EDF42120}"/>
              </a:ext>
            </a:extLst>
          </p:cNvPr>
          <p:cNvSpPr/>
          <p:nvPr/>
        </p:nvSpPr>
        <p:spPr>
          <a:xfrm>
            <a:off x="5604334" y="780818"/>
            <a:ext cx="3185448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07339-F118-72D5-9476-C3918E38C32E}"/>
              </a:ext>
            </a:extLst>
          </p:cNvPr>
          <p:cNvSpPr txBox="1"/>
          <p:nvPr/>
        </p:nvSpPr>
        <p:spPr>
          <a:xfrm>
            <a:off x="6253634" y="1054333"/>
            <a:ext cx="1843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논커피류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(HOT)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258BCF-52D8-A929-0CBD-FCB01258D5EF}"/>
              </a:ext>
            </a:extLst>
          </p:cNvPr>
          <p:cNvSpPr/>
          <p:nvPr/>
        </p:nvSpPr>
        <p:spPr>
          <a:xfrm>
            <a:off x="8907715" y="780817"/>
            <a:ext cx="3185448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B0DD7-6F81-6E6A-EC1B-1227F0811D8B}"/>
              </a:ext>
            </a:extLst>
          </p:cNvPr>
          <p:cNvSpPr txBox="1"/>
          <p:nvPr/>
        </p:nvSpPr>
        <p:spPr>
          <a:xfrm>
            <a:off x="9647481" y="859209"/>
            <a:ext cx="1705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논커피류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9DF4F5-2C3A-5999-20AF-93B9DEF48CDF}"/>
              </a:ext>
            </a:extLst>
          </p:cNvPr>
          <p:cNvSpPr txBox="1"/>
          <p:nvPr/>
        </p:nvSpPr>
        <p:spPr>
          <a:xfrm>
            <a:off x="9226473" y="1340419"/>
            <a:ext cx="2426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핑크에바나나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 두유 </a:t>
            </a:r>
            <a:r>
              <a:rPr lang="ko-KR" altLang="en-US" dirty="0" err="1"/>
              <a:t>슈패너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 </a:t>
            </a:r>
            <a:r>
              <a:rPr lang="ko-KR" altLang="en-US" dirty="0" err="1"/>
              <a:t>슈패너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스트로베리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자몽라떼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달고나</a:t>
            </a:r>
            <a:r>
              <a:rPr lang="ko-KR" altLang="en-US" dirty="0"/>
              <a:t> 크림밀크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흑당버블라떼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냉 미숫가루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블랙버블 </a:t>
            </a:r>
            <a:r>
              <a:rPr lang="ko-KR" altLang="en-US" dirty="0" err="1"/>
              <a:t>밀크티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타로버블</a:t>
            </a:r>
            <a:r>
              <a:rPr lang="ko-KR" altLang="en-US" dirty="0"/>
              <a:t> </a:t>
            </a:r>
            <a:r>
              <a:rPr lang="ko-KR" altLang="en-US" dirty="0" err="1"/>
              <a:t>밀크티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5E128-D7A7-DCD1-4EBE-13511CF5CF66}"/>
              </a:ext>
            </a:extLst>
          </p:cNvPr>
          <p:cNvSpPr txBox="1"/>
          <p:nvPr/>
        </p:nvSpPr>
        <p:spPr>
          <a:xfrm>
            <a:off x="5943217" y="1641612"/>
            <a:ext cx="242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카라멜쿠키라떼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A67693-5C60-97A0-958B-D079B150D043}"/>
              </a:ext>
            </a:extLst>
          </p:cNvPr>
          <p:cNvSpPr txBox="1"/>
          <p:nvPr/>
        </p:nvSpPr>
        <p:spPr>
          <a:xfrm>
            <a:off x="718856" y="1485220"/>
            <a:ext cx="2426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크림에바나나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</a:t>
            </a:r>
            <a:r>
              <a:rPr lang="ko-KR" altLang="en-US" dirty="0"/>
              <a:t> 밤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</a:t>
            </a:r>
            <a:r>
              <a:rPr lang="ko-KR" altLang="en-US" dirty="0"/>
              <a:t> </a:t>
            </a:r>
            <a:r>
              <a:rPr lang="ko-KR" altLang="en-US" dirty="0" err="1"/>
              <a:t>멜로우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홍차라떼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아몬드코코넛라떼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초코베리라떼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초당옥수수라떼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흑임자크림밀크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초코라떼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7838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4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커피에반하다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713703" y="305385"/>
            <a:ext cx="9202526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DA734E-E6CC-8F52-00C4-69EB6123D3E3}"/>
              </a:ext>
            </a:extLst>
          </p:cNvPr>
          <p:cNvSpPr/>
          <p:nvPr/>
        </p:nvSpPr>
        <p:spPr>
          <a:xfrm>
            <a:off x="249331" y="793108"/>
            <a:ext cx="5237070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83972-8E5A-1779-5FBC-4DC77B2BE8F7}"/>
              </a:ext>
            </a:extLst>
          </p:cNvPr>
          <p:cNvSpPr txBox="1"/>
          <p:nvPr/>
        </p:nvSpPr>
        <p:spPr>
          <a:xfrm>
            <a:off x="1181481" y="859209"/>
            <a:ext cx="12057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에이드 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F7E1E-63A6-8B02-E27C-C88F9998AA76}"/>
              </a:ext>
            </a:extLst>
          </p:cNvPr>
          <p:cNvSpPr txBox="1"/>
          <p:nvPr/>
        </p:nvSpPr>
        <p:spPr>
          <a:xfrm>
            <a:off x="6006611" y="1407800"/>
            <a:ext cx="24264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건강주스 </a:t>
            </a:r>
            <a:r>
              <a:rPr lang="ko-KR" altLang="en-US" dirty="0" err="1"/>
              <a:t>자몽미모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딸기주스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비타민주스 딸기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비타민주스 청포도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비타민주스 파인애플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비타민주스 골드키위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놀라운 청포도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놀라운 패션 </a:t>
            </a:r>
            <a:r>
              <a:rPr lang="ko-KR" altLang="en-US" dirty="0" err="1"/>
              <a:t>후르츠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놀라운 망고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60BA8-8A21-F164-70A8-2D75CAD1F9C8}"/>
              </a:ext>
            </a:extLst>
          </p:cNvPr>
          <p:cNvSpPr txBox="1"/>
          <p:nvPr/>
        </p:nvSpPr>
        <p:spPr>
          <a:xfrm>
            <a:off x="2867866" y="1407800"/>
            <a:ext cx="2426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라임민트에이드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한라봉에이드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스파클링</a:t>
            </a:r>
            <a:r>
              <a:rPr lang="ko-KR" altLang="en-US" dirty="0"/>
              <a:t> 베리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스파클링</a:t>
            </a:r>
            <a:r>
              <a:rPr lang="ko-KR" altLang="en-US" dirty="0"/>
              <a:t> 망고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F4111E-26D9-AA2F-3B8C-D164B430D505}"/>
              </a:ext>
            </a:extLst>
          </p:cNvPr>
          <p:cNvSpPr/>
          <p:nvPr/>
        </p:nvSpPr>
        <p:spPr>
          <a:xfrm>
            <a:off x="5691486" y="793108"/>
            <a:ext cx="5237070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98F5B-C241-F8B4-C182-24818589A74C}"/>
              </a:ext>
            </a:extLst>
          </p:cNvPr>
          <p:cNvSpPr txBox="1"/>
          <p:nvPr/>
        </p:nvSpPr>
        <p:spPr>
          <a:xfrm>
            <a:off x="6829897" y="999052"/>
            <a:ext cx="9701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주스 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D22D8-3061-F3C5-0D58-D5533EA52924}"/>
              </a:ext>
            </a:extLst>
          </p:cNvPr>
          <p:cNvSpPr txBox="1"/>
          <p:nvPr/>
        </p:nvSpPr>
        <p:spPr>
          <a:xfrm>
            <a:off x="723533" y="1623700"/>
            <a:ext cx="2426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샤인머스켓</a:t>
            </a:r>
            <a:r>
              <a:rPr lang="ko-KR" altLang="en-US" dirty="0"/>
              <a:t>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깔라만시</a:t>
            </a:r>
            <a:r>
              <a:rPr lang="ko-KR" altLang="en-US" dirty="0"/>
              <a:t> 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블루레몬에이드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블루파인에이드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히비스엘더에이드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리얼</a:t>
            </a:r>
            <a:r>
              <a:rPr lang="ko-KR" altLang="en-US" dirty="0"/>
              <a:t> </a:t>
            </a:r>
            <a:r>
              <a:rPr lang="ko-KR" altLang="en-US" dirty="0" err="1"/>
              <a:t>자몽에이드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리얼</a:t>
            </a:r>
            <a:r>
              <a:rPr lang="ko-KR" altLang="en-US" dirty="0"/>
              <a:t> </a:t>
            </a:r>
            <a:r>
              <a:rPr lang="ko-KR" altLang="en-US" dirty="0" err="1"/>
              <a:t>청포도에이드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리얼</a:t>
            </a:r>
            <a:r>
              <a:rPr lang="ko-KR" altLang="en-US" dirty="0"/>
              <a:t> </a:t>
            </a:r>
            <a:r>
              <a:rPr lang="ko-KR" altLang="en-US" dirty="0" err="1"/>
              <a:t>레몬에이드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리얼</a:t>
            </a:r>
            <a:r>
              <a:rPr lang="ko-KR" altLang="en-US" dirty="0"/>
              <a:t> </a:t>
            </a:r>
            <a:r>
              <a:rPr lang="ko-KR" altLang="en-US" dirty="0" err="1"/>
              <a:t>복숭아에이드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4B8591-B63C-DC72-B8EB-0B3BB9A6F935}"/>
              </a:ext>
            </a:extLst>
          </p:cNvPr>
          <p:cNvSpPr txBox="1"/>
          <p:nvPr/>
        </p:nvSpPr>
        <p:spPr>
          <a:xfrm>
            <a:off x="8310021" y="1429939"/>
            <a:ext cx="2426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건강주스 </a:t>
            </a:r>
            <a:r>
              <a:rPr lang="ko-KR" altLang="en-US" dirty="0" err="1"/>
              <a:t>대추꿀잠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건강주스 레몬피부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건강주스 생강면역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건강주스 유자활력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리얼수박주스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5288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4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커피에반하다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673313" y="276637"/>
            <a:ext cx="9242916" cy="92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5B317A-916B-61FA-4E3B-30A499CE5F7D}"/>
              </a:ext>
            </a:extLst>
          </p:cNvPr>
          <p:cNvSpPr/>
          <p:nvPr/>
        </p:nvSpPr>
        <p:spPr>
          <a:xfrm>
            <a:off x="249331" y="793108"/>
            <a:ext cx="5237070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08D6E-8E9D-E7AD-A632-13043679E074}"/>
              </a:ext>
            </a:extLst>
          </p:cNvPr>
          <p:cNvSpPr txBox="1"/>
          <p:nvPr/>
        </p:nvSpPr>
        <p:spPr>
          <a:xfrm>
            <a:off x="1418725" y="859209"/>
            <a:ext cx="7312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 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CA1E5-6AA3-CD2D-83CB-1F24B7FAA920}"/>
              </a:ext>
            </a:extLst>
          </p:cNvPr>
          <p:cNvSpPr txBox="1"/>
          <p:nvPr/>
        </p:nvSpPr>
        <p:spPr>
          <a:xfrm>
            <a:off x="571134" y="1429935"/>
            <a:ext cx="2426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스위트후르츠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Glow Tea </a:t>
            </a:r>
            <a:r>
              <a:rPr lang="ko-KR" altLang="en-US" dirty="0"/>
              <a:t>구절초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Glow Tea </a:t>
            </a:r>
            <a:r>
              <a:rPr lang="ko-KR" altLang="en-US" dirty="0"/>
              <a:t>국화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구절초차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국화꽃차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꿀과실차 대추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꿀과실차 생강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꿀과실차 모과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꿀과실차 유자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BF5C3-B405-BA3C-4F98-A4019200D08F}"/>
              </a:ext>
            </a:extLst>
          </p:cNvPr>
          <p:cNvSpPr txBox="1"/>
          <p:nvPr/>
        </p:nvSpPr>
        <p:spPr>
          <a:xfrm>
            <a:off x="2532669" y="1429935"/>
            <a:ext cx="2426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꿀과실차 </a:t>
            </a:r>
            <a:r>
              <a:rPr lang="ko-KR" altLang="en-US" dirty="0" err="1"/>
              <a:t>자몽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꿀과실차 레몬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루이보스</a:t>
            </a:r>
            <a:r>
              <a:rPr lang="ko-KR" altLang="en-US" dirty="0"/>
              <a:t> 오렌지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딸기티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쌍화차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페퍼민트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캐모마일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얼그레이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그린티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675B84-E80B-7FAD-9867-E4EAF4D87293}"/>
              </a:ext>
            </a:extLst>
          </p:cNvPr>
          <p:cNvSpPr/>
          <p:nvPr/>
        </p:nvSpPr>
        <p:spPr>
          <a:xfrm>
            <a:off x="5690217" y="793107"/>
            <a:ext cx="2883512" cy="189790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9C5CD-F05C-2A67-30AA-B3CD463726F5}"/>
              </a:ext>
            </a:extLst>
          </p:cNvPr>
          <p:cNvSpPr txBox="1"/>
          <p:nvPr/>
        </p:nvSpPr>
        <p:spPr>
          <a:xfrm>
            <a:off x="6561239" y="1012106"/>
            <a:ext cx="1467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 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(HOT)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4603D0-EC92-A777-49E5-7116DB7EFF69}"/>
              </a:ext>
            </a:extLst>
          </p:cNvPr>
          <p:cNvSpPr txBox="1"/>
          <p:nvPr/>
        </p:nvSpPr>
        <p:spPr>
          <a:xfrm>
            <a:off x="6000267" y="1517966"/>
            <a:ext cx="242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깔라만시티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카페오르조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16A46C-62CA-454F-78A4-055BCE665610}"/>
              </a:ext>
            </a:extLst>
          </p:cNvPr>
          <p:cNvSpPr/>
          <p:nvPr/>
        </p:nvSpPr>
        <p:spPr>
          <a:xfrm>
            <a:off x="8799358" y="793106"/>
            <a:ext cx="2883512" cy="34469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ECF35-C6C0-FAC8-78CE-A2CF678A0E09}"/>
              </a:ext>
            </a:extLst>
          </p:cNvPr>
          <p:cNvSpPr txBox="1"/>
          <p:nvPr/>
        </p:nvSpPr>
        <p:spPr>
          <a:xfrm>
            <a:off x="9027878" y="1517966"/>
            <a:ext cx="24264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아샷추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히비스커스엘더티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카페오르조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아이스티</a:t>
            </a:r>
            <a:r>
              <a:rPr lang="ko-KR" altLang="en-US" dirty="0"/>
              <a:t> 레몬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아이스티</a:t>
            </a:r>
            <a:r>
              <a:rPr lang="ko-KR" altLang="en-US" dirty="0"/>
              <a:t> 복숭아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AA9E7E-BD82-6AE8-2514-278BAB8E77FF}"/>
              </a:ext>
            </a:extLst>
          </p:cNvPr>
          <p:cNvSpPr txBox="1"/>
          <p:nvPr/>
        </p:nvSpPr>
        <p:spPr>
          <a:xfrm>
            <a:off x="9507580" y="996690"/>
            <a:ext cx="14670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티 류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(HOT)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489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4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커피에반하다</a:t>
            </a:r>
            <a:endParaRPr lang="en-US" altLang="ko-KR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576051" y="276637"/>
            <a:ext cx="9340177" cy="92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6499DF-9831-B137-48EF-9073556A47CE}"/>
              </a:ext>
            </a:extLst>
          </p:cNvPr>
          <p:cNvSpPr/>
          <p:nvPr/>
        </p:nvSpPr>
        <p:spPr>
          <a:xfrm>
            <a:off x="249331" y="793108"/>
            <a:ext cx="5237070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57DB9-A87D-B959-9589-0B2EE7832393}"/>
              </a:ext>
            </a:extLst>
          </p:cNvPr>
          <p:cNvSpPr txBox="1"/>
          <p:nvPr/>
        </p:nvSpPr>
        <p:spPr>
          <a:xfrm>
            <a:off x="1347392" y="859209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스무디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C92EF-21F5-9076-AE0E-82B57AB8A3D1}"/>
              </a:ext>
            </a:extLst>
          </p:cNvPr>
          <p:cNvSpPr txBox="1"/>
          <p:nvPr/>
        </p:nvSpPr>
        <p:spPr>
          <a:xfrm>
            <a:off x="571134" y="1429935"/>
            <a:ext cx="2426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초당옥수수스무디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스트로베리</a:t>
            </a:r>
            <a:r>
              <a:rPr lang="ko-KR" altLang="en-US" dirty="0"/>
              <a:t> </a:t>
            </a:r>
            <a:r>
              <a:rPr lang="ko-KR" altLang="en-US" dirty="0" err="1"/>
              <a:t>크림스무디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비빙스무디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요거트 </a:t>
            </a:r>
            <a:r>
              <a:rPr lang="ko-KR" altLang="en-US" dirty="0" err="1"/>
              <a:t>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레몬요거트</a:t>
            </a:r>
            <a:r>
              <a:rPr lang="ko-KR" altLang="en-US" dirty="0"/>
              <a:t> </a:t>
            </a:r>
            <a:r>
              <a:rPr lang="ko-KR" altLang="en-US" dirty="0" err="1"/>
              <a:t>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 요거트 </a:t>
            </a:r>
            <a:r>
              <a:rPr lang="ko-KR" altLang="en-US" dirty="0" err="1"/>
              <a:t>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블루베리 요거트 </a:t>
            </a:r>
            <a:r>
              <a:rPr lang="ko-KR" altLang="en-US" dirty="0" err="1"/>
              <a:t>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복숭아 </a:t>
            </a:r>
            <a:r>
              <a:rPr lang="ko-KR" altLang="en-US" dirty="0" err="1"/>
              <a:t>스무디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7488C-DEC5-686C-7984-74E401969EA3}"/>
              </a:ext>
            </a:extLst>
          </p:cNvPr>
          <p:cNvSpPr txBox="1"/>
          <p:nvPr/>
        </p:nvSpPr>
        <p:spPr>
          <a:xfrm>
            <a:off x="3028767" y="1429934"/>
            <a:ext cx="2426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리얼</a:t>
            </a:r>
            <a:r>
              <a:rPr lang="ko-KR" altLang="en-US" dirty="0"/>
              <a:t> </a:t>
            </a:r>
            <a:r>
              <a:rPr lang="ko-KR" altLang="en-US" dirty="0" err="1"/>
              <a:t>망고스무디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리얼</a:t>
            </a:r>
            <a:r>
              <a:rPr lang="ko-KR" altLang="en-US" dirty="0"/>
              <a:t> </a:t>
            </a:r>
            <a:r>
              <a:rPr lang="ko-KR" altLang="en-US" dirty="0" err="1"/>
              <a:t>딸바스무디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파인망고스무디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C323E0-0713-9F26-A56D-20273954C8FD}"/>
              </a:ext>
            </a:extLst>
          </p:cNvPr>
          <p:cNvSpPr/>
          <p:nvPr/>
        </p:nvSpPr>
        <p:spPr>
          <a:xfrm>
            <a:off x="5777042" y="793107"/>
            <a:ext cx="5667706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B2E9A-211E-B910-EE17-04FE779E87BB}"/>
              </a:ext>
            </a:extLst>
          </p:cNvPr>
          <p:cNvSpPr txBox="1"/>
          <p:nvPr/>
        </p:nvSpPr>
        <p:spPr>
          <a:xfrm>
            <a:off x="6802748" y="999047"/>
            <a:ext cx="88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쉐이크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F2162-3D35-B2FE-45B3-C3791C825216}"/>
              </a:ext>
            </a:extLst>
          </p:cNvPr>
          <p:cNvSpPr txBox="1"/>
          <p:nvPr/>
        </p:nvSpPr>
        <p:spPr>
          <a:xfrm>
            <a:off x="6092847" y="1439549"/>
            <a:ext cx="2426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라이트 </a:t>
            </a:r>
            <a:r>
              <a:rPr lang="ko-KR" altLang="en-US" dirty="0" err="1"/>
              <a:t>초코쉐이크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라이트 </a:t>
            </a:r>
            <a:r>
              <a:rPr lang="ko-KR" altLang="en-US" dirty="0" err="1"/>
              <a:t>밀크궤이크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구구쉑</a:t>
            </a:r>
            <a:r>
              <a:rPr lang="ko-KR" altLang="en-US" dirty="0"/>
              <a:t> 플러스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구구쉑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연유망고쉑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연유딸기쉑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체리츄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코코넛 더치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코코넛 </a:t>
            </a:r>
            <a:r>
              <a:rPr lang="ko-KR" altLang="en-US" dirty="0" err="1"/>
              <a:t>그린티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5ADBCF-C8F3-AE20-C452-DEE0CF91F97E}"/>
              </a:ext>
            </a:extLst>
          </p:cNvPr>
          <p:cNvSpPr txBox="1"/>
          <p:nvPr/>
        </p:nvSpPr>
        <p:spPr>
          <a:xfrm>
            <a:off x="8519319" y="1292772"/>
            <a:ext cx="2426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코코넛 </a:t>
            </a:r>
            <a:r>
              <a:rPr lang="ko-KR" altLang="en-US" dirty="0" err="1"/>
              <a:t>쿠앤크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코코프레스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딸기돼지쉑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초코돼지쉑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히비스커스펀치슬러시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9559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54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커피에반하다</a:t>
            </a:r>
            <a:endParaRPr lang="en-US" altLang="ko-KR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576051" y="276637"/>
            <a:ext cx="9340177" cy="92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6499DF-9831-B137-48EF-9073556A47CE}"/>
              </a:ext>
            </a:extLst>
          </p:cNvPr>
          <p:cNvSpPr/>
          <p:nvPr/>
        </p:nvSpPr>
        <p:spPr>
          <a:xfrm>
            <a:off x="249331" y="793108"/>
            <a:ext cx="5237070" cy="55683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57DB9-A87D-B959-9589-0B2EE7832393}"/>
              </a:ext>
            </a:extLst>
          </p:cNvPr>
          <p:cNvSpPr txBox="1"/>
          <p:nvPr/>
        </p:nvSpPr>
        <p:spPr>
          <a:xfrm>
            <a:off x="1336171" y="859209"/>
            <a:ext cx="8963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프라페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C92EF-21F5-9076-AE0E-82B57AB8A3D1}"/>
              </a:ext>
            </a:extLst>
          </p:cNvPr>
          <p:cNvSpPr txBox="1"/>
          <p:nvPr/>
        </p:nvSpPr>
        <p:spPr>
          <a:xfrm>
            <a:off x="571134" y="1429935"/>
            <a:ext cx="2426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카라멜바나나프라페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그샷추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스노우 </a:t>
            </a:r>
            <a:r>
              <a:rPr lang="ko-KR" altLang="en-US" dirty="0" err="1"/>
              <a:t>초코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민트초코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자바칩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그린티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쿠앤크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모카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7488C-DEC5-686C-7984-74E401969EA3}"/>
              </a:ext>
            </a:extLst>
          </p:cNvPr>
          <p:cNvSpPr txBox="1"/>
          <p:nvPr/>
        </p:nvSpPr>
        <p:spPr>
          <a:xfrm>
            <a:off x="3028767" y="1429934"/>
            <a:ext cx="242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딸기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초코바나나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910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메가커피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C82697-9ABE-552C-EF1E-9D48C9721FE0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912B3-59E3-4234-F875-6FF9041D88D4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83753-31A8-03FD-33A5-43F34BEB727C}"/>
              </a:ext>
            </a:extLst>
          </p:cNvPr>
          <p:cNvSpPr txBox="1"/>
          <p:nvPr/>
        </p:nvSpPr>
        <p:spPr>
          <a:xfrm>
            <a:off x="1367204" y="901234"/>
            <a:ext cx="2358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커피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에스프레소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)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20FD3-FAB2-D4FA-3A89-CB817B312A1D}"/>
              </a:ext>
            </a:extLst>
          </p:cNvPr>
          <p:cNvSpPr txBox="1"/>
          <p:nvPr/>
        </p:nvSpPr>
        <p:spPr>
          <a:xfrm>
            <a:off x="1301518" y="1425279"/>
            <a:ext cx="246772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에스프레소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에스프레소 </a:t>
            </a:r>
            <a:r>
              <a:rPr lang="ko-KR" altLang="en-US" dirty="0" err="1"/>
              <a:t>도피오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에스프레소 </a:t>
            </a:r>
            <a:r>
              <a:rPr lang="ko-KR" altLang="en-US" dirty="0" err="1"/>
              <a:t>피에노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민트카페모카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메가리카노</a:t>
            </a:r>
            <a:r>
              <a:rPr lang="en-US" altLang="ko-KR" dirty="0"/>
              <a:t>(ICE ONLY)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티라미수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꿀아메리카노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바닐라라떼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FDC4A1-B37F-3602-F9BF-BAACD1697E3D}"/>
              </a:ext>
            </a:extLst>
          </p:cNvPr>
          <p:cNvSpPr/>
          <p:nvPr/>
        </p:nvSpPr>
        <p:spPr>
          <a:xfrm>
            <a:off x="1011330" y="835133"/>
            <a:ext cx="6964269" cy="54835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2ABD8-6AC0-5ECF-EB30-9B1F7DE8EE15}"/>
              </a:ext>
            </a:extLst>
          </p:cNvPr>
          <p:cNvSpPr txBox="1"/>
          <p:nvPr/>
        </p:nvSpPr>
        <p:spPr>
          <a:xfrm>
            <a:off x="6191919" y="2288868"/>
            <a:ext cx="1368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ICE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CB677-BC57-840C-6CE6-1195A3D0EEA7}"/>
              </a:ext>
            </a:extLst>
          </p:cNvPr>
          <p:cNvSpPr txBox="1"/>
          <p:nvPr/>
        </p:nvSpPr>
        <p:spPr>
          <a:xfrm>
            <a:off x="5934887" y="2870961"/>
            <a:ext cx="188224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메가리카노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아포가토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큐브라떼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4D71F-3FDC-39E4-984D-0BFC1B1D7DA6}"/>
              </a:ext>
            </a:extLst>
          </p:cNvPr>
          <p:cNvSpPr txBox="1"/>
          <p:nvPr/>
        </p:nvSpPr>
        <p:spPr>
          <a:xfrm>
            <a:off x="3754352" y="1423118"/>
            <a:ext cx="226215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바닐라아메리카노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연유라떼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카라멜마끼아또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카페라떼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카페모카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헤이즐넛라떼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헤이즐넛아메리카노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267A1-B239-E749-0319-5F84CB8FB860}"/>
              </a:ext>
            </a:extLst>
          </p:cNvPr>
          <p:cNvSpPr txBox="1"/>
          <p:nvPr/>
        </p:nvSpPr>
        <p:spPr>
          <a:xfrm>
            <a:off x="8876026" y="4363704"/>
            <a:ext cx="1430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콜드브루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C6E4F-1575-CD50-0032-E9AFFA2D560D}"/>
              </a:ext>
            </a:extLst>
          </p:cNvPr>
          <p:cNvSpPr txBox="1"/>
          <p:nvPr/>
        </p:nvSpPr>
        <p:spPr>
          <a:xfrm>
            <a:off x="8575464" y="4913149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콜드브루라떼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콜드브루오리지널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D72ED6-7EA7-5E0A-9BBD-EB5F603A0E8E}"/>
              </a:ext>
            </a:extLst>
          </p:cNvPr>
          <p:cNvSpPr/>
          <p:nvPr/>
        </p:nvSpPr>
        <p:spPr>
          <a:xfrm>
            <a:off x="8168688" y="4297603"/>
            <a:ext cx="3009900" cy="19428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90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21.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드롭탑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4338" name="Picture 2" descr="시그니쳐(가로형) 이미지">
            <a:extLst>
              <a:ext uri="{FF2B5EF4-FFF2-40B4-BE49-F238E27FC236}">
                <a16:creationId xmlns:a16="http://schemas.microsoft.com/office/drawing/2014/main" id="{8E52074D-EE54-F4BF-F650-F6F988B2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56" y="2277692"/>
            <a:ext cx="8440688" cy="379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419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드롭탑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1487091" y="305385"/>
            <a:ext cx="10429138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402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22. </a:t>
            </a:r>
            <a:r>
              <a:rPr lang="ko-KR" altLang="en-US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커피나무</a:t>
            </a:r>
          </a:p>
        </p:txBody>
      </p:sp>
      <p:pic>
        <p:nvPicPr>
          <p:cNvPr id="13314" name="Picture 2" descr="커피나무 | 창업도">
            <a:extLst>
              <a:ext uri="{FF2B5EF4-FFF2-40B4-BE49-F238E27FC236}">
                <a16:creationId xmlns:a16="http://schemas.microsoft.com/office/drawing/2014/main" id="{8649D6BF-4BFD-76AD-DAF4-1A2FB687C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989" y="2407856"/>
            <a:ext cx="6866022" cy="40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22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커피나무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34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23.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커피베이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2290" name="Picture 2" descr="커피베이 로고">
            <a:extLst>
              <a:ext uri="{FF2B5EF4-FFF2-40B4-BE49-F238E27FC236}">
                <a16:creationId xmlns:a16="http://schemas.microsoft.com/office/drawing/2014/main" id="{5A5080E7-703F-6272-7130-95FCEE2F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9" y="2374514"/>
            <a:ext cx="11133222" cy="39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053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3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커피베이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92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24.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커피스미스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1266" name="Picture 2" descr="커피스미스 로고">
            <a:extLst>
              <a:ext uri="{FF2B5EF4-FFF2-40B4-BE49-F238E27FC236}">
                <a16:creationId xmlns:a16="http://schemas.microsoft.com/office/drawing/2014/main" id="{70552749-27AC-88C2-F7E7-B9F675BE9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05" y="2481959"/>
            <a:ext cx="11197390" cy="38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473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커피스미스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237295" y="305385"/>
            <a:ext cx="9678933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72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25.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커피명가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10242" name="Picture 2" descr="커피명가">
            <a:extLst>
              <a:ext uri="{FF2B5EF4-FFF2-40B4-BE49-F238E27FC236}">
                <a16:creationId xmlns:a16="http://schemas.microsoft.com/office/drawing/2014/main" id="{BEEB689E-1663-752E-6B34-92A1F4C76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65" y="2526057"/>
            <a:ext cx="3618070" cy="361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175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커피명가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17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메가커피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C82697-9ABE-552C-EF1E-9D48C9721FE0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912B3-59E3-4234-F875-6FF9041D88D4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32727-C752-5035-FDBF-7C12C5F4D10E}"/>
              </a:ext>
            </a:extLst>
          </p:cNvPr>
          <p:cNvSpPr txBox="1"/>
          <p:nvPr/>
        </p:nvSpPr>
        <p:spPr>
          <a:xfrm>
            <a:off x="5245094" y="1174729"/>
            <a:ext cx="142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디카페인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FC69B-0442-AFF8-0CEB-E38FFC749056}"/>
              </a:ext>
            </a:extLst>
          </p:cNvPr>
          <p:cNvSpPr txBox="1"/>
          <p:nvPr/>
        </p:nvSpPr>
        <p:spPr>
          <a:xfrm>
            <a:off x="7932734" y="1441989"/>
            <a:ext cx="288732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헤이즐넛</a:t>
            </a:r>
            <a:endParaRPr lang="en-US" altLang="ko-KR" dirty="0"/>
          </a:p>
          <a:p>
            <a:pPr algn="ctr"/>
            <a:r>
              <a:rPr lang="ko-KR" altLang="en-US" dirty="0"/>
              <a:t>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바닐라</a:t>
            </a:r>
            <a:endParaRPr lang="en-US" altLang="ko-KR" dirty="0"/>
          </a:p>
          <a:p>
            <a:pPr algn="ctr"/>
            <a:r>
              <a:rPr lang="ko-KR" altLang="en-US" dirty="0"/>
              <a:t>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카라멜</a:t>
            </a:r>
            <a:r>
              <a:rPr lang="ko-KR" altLang="en-US" dirty="0"/>
              <a:t> </a:t>
            </a:r>
            <a:r>
              <a:rPr lang="ko-KR" altLang="en-US" dirty="0" err="1"/>
              <a:t>마끼아또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카페모카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티라미수라떼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콜드브루디카페인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콜드브루디카페인라떼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3A55DD-0666-0F4A-1862-0260D3E61BF3}"/>
              </a:ext>
            </a:extLst>
          </p:cNvPr>
          <p:cNvSpPr/>
          <p:nvPr/>
        </p:nvSpPr>
        <p:spPr>
          <a:xfrm>
            <a:off x="249331" y="855215"/>
            <a:ext cx="11666898" cy="53110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B754B-7287-A479-3AB7-AB4087904D31}"/>
              </a:ext>
            </a:extLst>
          </p:cNvPr>
          <p:cNvSpPr txBox="1"/>
          <p:nvPr/>
        </p:nvSpPr>
        <p:spPr>
          <a:xfrm>
            <a:off x="1273895" y="1448195"/>
            <a:ext cx="28873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에스프레소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젤라또</a:t>
            </a:r>
            <a:r>
              <a:rPr lang="ko-KR" altLang="en-US" dirty="0"/>
              <a:t> </a:t>
            </a:r>
            <a:r>
              <a:rPr lang="ko-KR" altLang="en-US" dirty="0" err="1"/>
              <a:t>아포카토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에스프레소 </a:t>
            </a:r>
            <a:r>
              <a:rPr lang="ko-KR" altLang="en-US" dirty="0" err="1"/>
              <a:t>피에노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꿀아메리카노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카페라떼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카푸치노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바닐라라떼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B9EFA-3206-4AE5-F7AB-495DFA4D4DB3}"/>
              </a:ext>
            </a:extLst>
          </p:cNvPr>
          <p:cNvSpPr txBox="1"/>
          <p:nvPr/>
        </p:nvSpPr>
        <p:spPr>
          <a:xfrm>
            <a:off x="4718731" y="1926136"/>
            <a:ext cx="26564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헤이즐넛</a:t>
            </a:r>
            <a:r>
              <a:rPr lang="ko-KR" altLang="en-US" dirty="0"/>
              <a:t> 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연유라떼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카페모카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디카페인</a:t>
            </a:r>
            <a:r>
              <a:rPr lang="ko-KR" altLang="en-US" dirty="0"/>
              <a:t> </a:t>
            </a:r>
            <a:r>
              <a:rPr lang="ko-KR" altLang="en-US" dirty="0" err="1"/>
              <a:t>메가리카노</a:t>
            </a:r>
            <a:endParaRPr lang="en-US" altLang="ko-KR" dirty="0"/>
          </a:p>
          <a:p>
            <a:pPr algn="ctr"/>
            <a:r>
              <a:rPr lang="en-US" altLang="ko-KR" dirty="0"/>
              <a:t>(ICE ONLY)</a:t>
            </a:r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2822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26.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만랩커피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9218" name="Picture 2" descr="만랩커피">
            <a:extLst>
              <a:ext uri="{FF2B5EF4-FFF2-40B4-BE49-F238E27FC236}">
                <a16:creationId xmlns:a16="http://schemas.microsoft.com/office/drawing/2014/main" id="{5F934F57-649B-5744-F58D-9A3089DA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520615"/>
            <a:ext cx="6667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326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4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만랩커피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397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27.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셀렉토커피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8194" name="Picture 2" descr="selecto coffee::">
            <a:extLst>
              <a:ext uri="{FF2B5EF4-FFF2-40B4-BE49-F238E27FC236}">
                <a16:creationId xmlns:a16="http://schemas.microsoft.com/office/drawing/2014/main" id="{C5119128-464B-D33E-4A20-68F341C8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31" y="3368555"/>
            <a:ext cx="11101938" cy="161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66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셀렉토커피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270959" y="323165"/>
            <a:ext cx="964527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778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28.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토프레소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7170" name="Picture 2" descr="토프레소 - 2023 제일 창업박람회 - 제일좋은전람 (부산,대전,인천,서울,대구,광주)">
            <a:extLst>
              <a:ext uri="{FF2B5EF4-FFF2-40B4-BE49-F238E27FC236}">
                <a16:creationId xmlns:a16="http://schemas.microsoft.com/office/drawing/2014/main" id="{4D07809F-59A7-8629-345D-1F8FE97F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83330"/>
            <a:ext cx="7620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37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76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토프레소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870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29.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커피마마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6146" name="Picture 2" descr="커피마마 로고 일러스트 파일 다운 (ai, vector)">
            <a:extLst>
              <a:ext uri="{FF2B5EF4-FFF2-40B4-BE49-F238E27FC236}">
                <a16:creationId xmlns:a16="http://schemas.microsoft.com/office/drawing/2014/main" id="{0C81471F-A1E4-A5FA-3BF3-12EFD64F5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9" y="-1279645"/>
            <a:ext cx="11133222" cy="1113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48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커피마마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79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853F9-EE4A-099D-2F81-347E787B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318204"/>
          </a:xfrm>
        </p:spPr>
        <p:txBody>
          <a:bodyPr>
            <a:noAutofit/>
          </a:bodyPr>
          <a:lstStyle/>
          <a:p>
            <a:pPr algn="ctr"/>
            <a:r>
              <a:rPr lang="en-US" altLang="ko-KR" sz="120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30. </a:t>
            </a:r>
            <a:r>
              <a:rPr lang="ko-KR" altLang="en-US" sz="120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빈스빈스</a:t>
            </a:r>
            <a:endParaRPr lang="ko-KR" altLang="en-US" sz="120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pic>
        <p:nvPicPr>
          <p:cNvPr id="5122" name="Picture 2" descr="커피]빈스빈스 커피 로고 jpg,png,ai : 네이버 블로그">
            <a:extLst>
              <a:ext uri="{FF2B5EF4-FFF2-40B4-BE49-F238E27FC236}">
                <a16:creationId xmlns:a16="http://schemas.microsoft.com/office/drawing/2014/main" id="{29CEE3C0-5A70-ED38-4A39-5BF897D1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98358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132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빈스빈스</a:t>
            </a:r>
            <a:endParaRPr lang="ko-KR" altLang="en-US" sz="3600" dirty="0">
              <a:latin typeface="배달의민족 한나체 Pro OTF" panose="020B0600000101010101" pitchFamily="34" charset="-127"/>
              <a:ea typeface="배달의민족 한나체 Pr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0C0AA-5275-02E3-D02D-390FF2620D5A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217E3B-0699-89BF-867F-C73DD152A641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45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메가커피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C82697-9ABE-552C-EF1E-9D48C9721FE0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912B3-59E3-4234-F875-6FF9041D88D4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22E93-64ED-BC7B-290B-DB40C6C95F0A}"/>
              </a:ext>
            </a:extLst>
          </p:cNvPr>
          <p:cNvSpPr txBox="1"/>
          <p:nvPr/>
        </p:nvSpPr>
        <p:spPr>
          <a:xfrm>
            <a:off x="1003836" y="859209"/>
            <a:ext cx="1561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주스 류</a:t>
            </a:r>
            <a:endParaRPr lang="en-US" altLang="ko-KR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 ONLY)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FC961-0DE5-02D7-1467-DC59E12E0B28}"/>
              </a:ext>
            </a:extLst>
          </p:cNvPr>
          <p:cNvSpPr txBox="1"/>
          <p:nvPr/>
        </p:nvSpPr>
        <p:spPr>
          <a:xfrm>
            <a:off x="629596" y="1694751"/>
            <a:ext cx="22621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레드오렌지자몽주스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샤인머스캣그린주스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딸기주스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딸기바나나주스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6F0574-EB73-8EAC-8D8B-03DBA5698824}"/>
              </a:ext>
            </a:extLst>
          </p:cNvPr>
          <p:cNvSpPr/>
          <p:nvPr/>
        </p:nvSpPr>
        <p:spPr>
          <a:xfrm>
            <a:off x="249331" y="793108"/>
            <a:ext cx="3009900" cy="31773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658C7-F561-AFAF-010D-6171A8652561}"/>
              </a:ext>
            </a:extLst>
          </p:cNvPr>
          <p:cNvSpPr txBox="1"/>
          <p:nvPr/>
        </p:nvSpPr>
        <p:spPr>
          <a:xfrm>
            <a:off x="4203501" y="859210"/>
            <a:ext cx="1561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에이드 류</a:t>
            </a:r>
            <a:endParaRPr lang="en-US" altLang="ko-KR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  <a:p>
            <a:pPr algn="ctr"/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(ICE ONLY)</a:t>
            </a:r>
            <a:endParaRPr lang="ko-KR" altLang="en-US" sz="2200" dirty="0"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0FC937-81C1-475F-703A-DE34B17FE617}"/>
              </a:ext>
            </a:extLst>
          </p:cNvPr>
          <p:cNvSpPr txBox="1"/>
          <p:nvPr/>
        </p:nvSpPr>
        <p:spPr>
          <a:xfrm>
            <a:off x="3636919" y="1599549"/>
            <a:ext cx="263405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라임모히또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레몬에이드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블루레몬에이드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자몽에이드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청포도에이드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유니콘매직에이드</a:t>
            </a:r>
            <a:r>
              <a:rPr lang="en-US" altLang="ko-KR" dirty="0"/>
              <a:t>(</a:t>
            </a:r>
            <a:r>
              <a:rPr lang="ko-KR" altLang="en-US" dirty="0"/>
              <a:t>핑크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유니콘매직에이드</a:t>
            </a:r>
            <a:r>
              <a:rPr lang="en-US" altLang="ko-KR" dirty="0"/>
              <a:t>(</a:t>
            </a:r>
            <a:r>
              <a:rPr lang="ko-KR" altLang="en-US" dirty="0"/>
              <a:t>블루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체리콕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메가에이드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E8BFD2-F4D9-7181-EB0B-EDFBE17A0C55}"/>
              </a:ext>
            </a:extLst>
          </p:cNvPr>
          <p:cNvSpPr/>
          <p:nvPr/>
        </p:nvSpPr>
        <p:spPr>
          <a:xfrm>
            <a:off x="3448996" y="793108"/>
            <a:ext cx="3009900" cy="55416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45F3A-532A-4F25-ABB1-8B95C1C751F4}"/>
              </a:ext>
            </a:extLst>
          </p:cNvPr>
          <p:cNvSpPr txBox="1"/>
          <p:nvPr/>
        </p:nvSpPr>
        <p:spPr>
          <a:xfrm>
            <a:off x="7167550" y="859209"/>
            <a:ext cx="2079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스무디</a:t>
            </a:r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&amp;</a:t>
            </a:r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프라페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8C8BE-001D-0365-6F9B-58843C844AA4}"/>
              </a:ext>
            </a:extLst>
          </p:cNvPr>
          <p:cNvSpPr txBox="1"/>
          <p:nvPr/>
        </p:nvSpPr>
        <p:spPr>
          <a:xfrm>
            <a:off x="6868017" y="1383254"/>
            <a:ext cx="265649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딸기쿠키프라페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스모어</a:t>
            </a:r>
            <a:r>
              <a:rPr lang="ko-KR" altLang="en-US" dirty="0"/>
              <a:t> </a:t>
            </a:r>
            <a:r>
              <a:rPr lang="ko-KR" altLang="en-US" dirty="0" err="1"/>
              <a:t>블랙쿠키</a:t>
            </a:r>
            <a:r>
              <a:rPr lang="ko-KR" altLang="en-US" dirty="0"/>
              <a:t> </a:t>
            </a:r>
            <a:r>
              <a:rPr lang="ko-KR" altLang="en-US" dirty="0" err="1"/>
              <a:t>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쿠키프라페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녹차프라페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딸기요거트스무디</a:t>
            </a:r>
            <a:endParaRPr lang="en-US" altLang="ko-KR" dirty="0"/>
          </a:p>
          <a:p>
            <a:pPr algn="ctr"/>
            <a:r>
              <a:rPr lang="ko-KR" altLang="en-US" dirty="0" err="1"/>
              <a:t>리얼초코프라페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망고요거트스무디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민트프라페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스트로베리치즈홀릭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40645-EEE0-BDB2-54D3-047531FAA84D}"/>
              </a:ext>
            </a:extLst>
          </p:cNvPr>
          <p:cNvSpPr/>
          <p:nvPr/>
        </p:nvSpPr>
        <p:spPr>
          <a:xfrm>
            <a:off x="6672219" y="793108"/>
            <a:ext cx="5270450" cy="5291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6186C-0229-8254-4055-6A79F7C4598E}"/>
              </a:ext>
            </a:extLst>
          </p:cNvPr>
          <p:cNvSpPr txBox="1"/>
          <p:nvPr/>
        </p:nvSpPr>
        <p:spPr>
          <a:xfrm>
            <a:off x="9524513" y="1301776"/>
            <a:ext cx="226215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커피프라페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플레인요거트스무디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유니콘프라페</a:t>
            </a:r>
            <a:endParaRPr lang="en-US" altLang="ko-KR" dirty="0"/>
          </a:p>
          <a:p>
            <a:pPr algn="ctr"/>
            <a:r>
              <a:rPr lang="ko-KR" altLang="en-US" dirty="0" err="1"/>
              <a:t>딸기퐁크러쉬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바나나퐁크러쉬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슈크림허니퐁크러쉬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초코허니퐁크러쉬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플레이퐁크러쉬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312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15745-6B87-C03B-DA78-9BB4AD098D16}"/>
              </a:ext>
            </a:extLst>
          </p:cNvPr>
          <p:cNvSpPr txBox="1"/>
          <p:nvPr/>
        </p:nvSpPr>
        <p:spPr>
          <a:xfrm>
            <a:off x="130629" y="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한나체 Pro OTF" panose="020B0600000101010101" pitchFamily="34" charset="-127"/>
                <a:ea typeface="배달의민족 한나체 Pro OTF" panose="020B0600000101010101" pitchFamily="34" charset="-127"/>
              </a:rPr>
              <a:t>메가커피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F65A41-1075-6C63-1CD7-1E0AB4ADC769}"/>
              </a:ext>
            </a:extLst>
          </p:cNvPr>
          <p:cNvSpPr/>
          <p:nvPr/>
        </p:nvSpPr>
        <p:spPr>
          <a:xfrm>
            <a:off x="2014841" y="323165"/>
            <a:ext cx="9901388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C82697-9ABE-552C-EF1E-9D48C9721FE0}"/>
              </a:ext>
            </a:extLst>
          </p:cNvPr>
          <p:cNvSpPr/>
          <p:nvPr/>
        </p:nvSpPr>
        <p:spPr>
          <a:xfrm>
            <a:off x="249331" y="6517863"/>
            <a:ext cx="11729357" cy="6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A912B3-59E3-4234-F875-6FF9041D88D4}"/>
              </a:ext>
            </a:extLst>
          </p:cNvPr>
          <p:cNvSpPr txBox="1"/>
          <p:nvPr/>
        </p:nvSpPr>
        <p:spPr>
          <a:xfrm>
            <a:off x="4268582" y="6517863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Copyright 2023.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백성현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.All rights </a:t>
            </a:r>
            <a:r>
              <a:rPr lang="en-US" altLang="ko-KR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reserced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1CA63-969F-FEBE-8451-154DC82AAD76}"/>
              </a:ext>
            </a:extLst>
          </p:cNvPr>
          <p:cNvSpPr txBox="1"/>
          <p:nvPr/>
        </p:nvSpPr>
        <p:spPr>
          <a:xfrm>
            <a:off x="4413693" y="905489"/>
            <a:ext cx="11929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논커피</a:t>
            </a:r>
            <a:r>
              <a:rPr lang="ko-KR" altLang="en-US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 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95100-63E6-1E87-906E-470717031548}"/>
              </a:ext>
            </a:extLst>
          </p:cNvPr>
          <p:cNvSpPr txBox="1"/>
          <p:nvPr/>
        </p:nvSpPr>
        <p:spPr>
          <a:xfrm>
            <a:off x="3931192" y="1429534"/>
            <a:ext cx="213596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고구마라떼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곡물라떼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메가초코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민트크림초코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토피넛라떼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녹차라떼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핫초코</a:t>
            </a:r>
            <a:r>
              <a:rPr lang="en-US" altLang="ko-KR" dirty="0"/>
              <a:t>(HOT ONLY)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로얄밀크티라떼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A2E790-FF41-424A-D69E-008F7339BF5F}"/>
              </a:ext>
            </a:extLst>
          </p:cNvPr>
          <p:cNvSpPr/>
          <p:nvPr/>
        </p:nvSpPr>
        <p:spPr>
          <a:xfrm>
            <a:off x="3475131" y="839388"/>
            <a:ext cx="5008470" cy="5291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EF3F4-D376-E595-9773-05B1B29A263A}"/>
              </a:ext>
            </a:extLst>
          </p:cNvPr>
          <p:cNvSpPr txBox="1"/>
          <p:nvPr/>
        </p:nvSpPr>
        <p:spPr>
          <a:xfrm>
            <a:off x="6410179" y="1235689"/>
            <a:ext cx="1368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</a:rPr>
              <a:t>ICE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C53B1-9DF0-3BED-95DE-F11D8BC6454F}"/>
              </a:ext>
            </a:extLst>
          </p:cNvPr>
          <p:cNvSpPr txBox="1"/>
          <p:nvPr/>
        </p:nvSpPr>
        <p:spPr>
          <a:xfrm>
            <a:off x="5963192" y="1817782"/>
            <a:ext cx="226215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딸기라떼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오레오초코라떼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흑당버블밀크티라떼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흑당라떼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흑당밀크티라떼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흑당버블라떼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아이스초코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85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1889</Words>
  <Application>Microsoft Office PowerPoint</Application>
  <PresentationFormat>와이드스크린</PresentationFormat>
  <Paragraphs>1103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4" baseType="lpstr">
      <vt:lpstr>Arial</vt:lpstr>
      <vt:lpstr>배달의민족 한나체 Pro OTF</vt:lpstr>
      <vt:lpstr>맑은 고딕</vt:lpstr>
      <vt:lpstr>배달의민족 한나체 Air OTF</vt:lpstr>
      <vt:lpstr>Office 테마</vt:lpstr>
      <vt:lpstr>스타벅스</vt:lpstr>
      <vt:lpstr>PowerPoint 프레젠테이션</vt:lpstr>
      <vt:lpstr>PowerPoint 프레젠테이션</vt:lpstr>
      <vt:lpstr>PowerPoint 프레젠테이션</vt:lpstr>
      <vt:lpstr>2. 메가커피</vt:lpstr>
      <vt:lpstr>PowerPoint 프레젠테이션</vt:lpstr>
      <vt:lpstr>PowerPoint 프레젠테이션</vt:lpstr>
      <vt:lpstr>PowerPoint 프레젠테이션</vt:lpstr>
      <vt:lpstr>PowerPoint 프레젠테이션</vt:lpstr>
      <vt:lpstr>3. 투썸플레이스</vt:lpstr>
      <vt:lpstr>PowerPoint 프레젠테이션</vt:lpstr>
      <vt:lpstr>PowerPoint 프레젠테이션</vt:lpstr>
      <vt:lpstr>PowerPoint 프레젠테이션</vt:lpstr>
      <vt:lpstr>PowerPoint 프레젠테이션</vt:lpstr>
      <vt:lpstr>4. 이디야</vt:lpstr>
      <vt:lpstr>PowerPoint 프레젠테이션</vt:lpstr>
      <vt:lpstr>5. 컴포즈커피</vt:lpstr>
      <vt:lpstr>PowerPoint 프레젠테이션</vt:lpstr>
      <vt:lpstr>6. 빽다방</vt:lpstr>
      <vt:lpstr>PowerPoint 프레젠테이션</vt:lpstr>
      <vt:lpstr>7. 커피빈</vt:lpstr>
      <vt:lpstr>PowerPoint 프레젠테이션</vt:lpstr>
      <vt:lpstr>8. 파스구찌</vt:lpstr>
      <vt:lpstr>PowerPoint 프레젠테이션</vt:lpstr>
      <vt:lpstr>9. 할리스</vt:lpstr>
      <vt:lpstr>PowerPoint 프레젠테이션</vt:lpstr>
      <vt:lpstr>10. 폴바셋</vt:lpstr>
      <vt:lpstr>PowerPoint 프레젠테이션</vt:lpstr>
      <vt:lpstr>11. 더벤티</vt:lpstr>
      <vt:lpstr>PowerPoint 프레젠테이션</vt:lpstr>
      <vt:lpstr>12. 감성커피</vt:lpstr>
      <vt:lpstr>PowerPoint 프레젠테이션</vt:lpstr>
      <vt:lpstr>13. 엔제리너스</vt:lpstr>
      <vt:lpstr>PowerPoint 프레젠테이션</vt:lpstr>
      <vt:lpstr>14. 탐앤탐스</vt:lpstr>
      <vt:lpstr>PowerPoint 프레젠테이션</vt:lpstr>
      <vt:lpstr>15. 하삼동커피</vt:lpstr>
      <vt:lpstr>PowerPoint 프레젠테이션</vt:lpstr>
      <vt:lpstr>16. 달콤커피</vt:lpstr>
      <vt:lpstr>PowerPoint 프레젠테이션</vt:lpstr>
      <vt:lpstr>17. 매머드커피</vt:lpstr>
      <vt:lpstr>PowerPoint 프레젠테이션</vt:lpstr>
      <vt:lpstr>PowerPoint 프레젠테이션</vt:lpstr>
      <vt:lpstr>PowerPoint 프레젠테이션</vt:lpstr>
      <vt:lpstr>18. 카페베네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19. 더카페</vt:lpstr>
      <vt:lpstr>PowerPoint 프레젠테이션</vt:lpstr>
      <vt:lpstr>20. 커피에반하다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21. 드롭탑</vt:lpstr>
      <vt:lpstr>PowerPoint 프레젠테이션</vt:lpstr>
      <vt:lpstr>22. 커피나무</vt:lpstr>
      <vt:lpstr>PowerPoint 프레젠테이션</vt:lpstr>
      <vt:lpstr>23. 커피베이</vt:lpstr>
      <vt:lpstr>PowerPoint 프레젠테이션</vt:lpstr>
      <vt:lpstr>24. 커피스미스</vt:lpstr>
      <vt:lpstr>PowerPoint 프레젠테이션</vt:lpstr>
      <vt:lpstr>25. 커피명가</vt:lpstr>
      <vt:lpstr>PowerPoint 프레젠테이션</vt:lpstr>
      <vt:lpstr>26. 만랩커피</vt:lpstr>
      <vt:lpstr>PowerPoint 프레젠테이션</vt:lpstr>
      <vt:lpstr>27. 셀렉토커피</vt:lpstr>
      <vt:lpstr>PowerPoint 프레젠테이션</vt:lpstr>
      <vt:lpstr>28. 토프레소</vt:lpstr>
      <vt:lpstr>PowerPoint 프레젠테이션</vt:lpstr>
      <vt:lpstr>29. 커피마마</vt:lpstr>
      <vt:lpstr>PowerPoint 프레젠테이션</vt:lpstr>
      <vt:lpstr>30. 빈스빈스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스타벅스</dc:title>
  <dc:creator>com20</dc:creator>
  <cp:lastModifiedBy>정 경원</cp:lastModifiedBy>
  <cp:revision>14</cp:revision>
  <dcterms:created xsi:type="dcterms:W3CDTF">2023-04-26T00:43:34Z</dcterms:created>
  <dcterms:modified xsi:type="dcterms:W3CDTF">2023-04-26T13:46:32Z</dcterms:modified>
</cp:coreProperties>
</file>